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87" r:id="rId3"/>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88" r:id="rId24"/>
    <p:sldId id="276" r:id="rId25"/>
    <p:sldId id="277" r:id="rId26"/>
    <p:sldId id="278" r:id="rId27"/>
    <p:sldId id="279" r:id="rId28"/>
    <p:sldId id="280" r:id="rId29"/>
    <p:sldId id="281" r:id="rId30"/>
    <p:sldId id="282" r:id="rId31"/>
    <p:sldId id="283" r:id="rId32"/>
    <p:sldId id="284" r:id="rId33"/>
    <p:sldId id="285" r:id="rId34"/>
    <p:sldId id="286"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79" userDrawn="1">
          <p15:clr>
            <a:srgbClr val="A4A3A4"/>
          </p15:clr>
        </p15:guide>
        <p15:guide id="2" pos="380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79"/>
        <p:guide pos="3807"/>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7.xml"/><Relationship Id="rId2" Type="http://schemas.openxmlformats.org/officeDocument/2006/relationships/image" Target="../media/image13.png"/><Relationship Id="rId1"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7.xml"/><Relationship Id="rId2" Type="http://schemas.openxmlformats.org/officeDocument/2006/relationships/image" Target="../media/image16.png"/><Relationship Id="rId1" Type="http://schemas.openxmlformats.org/officeDocument/2006/relationships/image" Target="../media/image15.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7.xml"/><Relationship Id="rId2" Type="http://schemas.openxmlformats.org/officeDocument/2006/relationships/image" Target="../media/image18.png"/><Relationship Id="rId1"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image" Target="../media/image19.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7.xml"/><Relationship Id="rId2" Type="http://schemas.openxmlformats.org/officeDocument/2006/relationships/image" Target="../media/image21.png"/><Relationship Id="rId1"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image" Target="../media/image22.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7.xml"/><Relationship Id="rId2" Type="http://schemas.openxmlformats.org/officeDocument/2006/relationships/image" Target="../media/image24.png"/><Relationship Id="rId1" Type="http://schemas.openxmlformats.org/officeDocument/2006/relationships/image" Target="../media/image23.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7.xml"/><Relationship Id="rId2" Type="http://schemas.openxmlformats.org/officeDocument/2006/relationships/tags" Target="../tags/tag64.xml"/><Relationship Id="rId1" Type="http://schemas.openxmlformats.org/officeDocument/2006/relationships/tags" Target="../tags/tag63.xml"/></Relationships>
</file>

<file path=ppt/slides/_rels/slide27.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26.png"/><Relationship Id="rId7" Type="http://schemas.openxmlformats.org/officeDocument/2006/relationships/image" Target="../media/image25.png"/><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tags" Target="../tags/tag67.xml"/><Relationship Id="rId2" Type="http://schemas.openxmlformats.org/officeDocument/2006/relationships/tags" Target="../tags/tag66.xml"/><Relationship Id="rId10" Type="http://schemas.openxmlformats.org/officeDocument/2006/relationships/notesSlide" Target="../notesSlides/notesSlide27.xml"/><Relationship Id="rId1" Type="http://schemas.openxmlformats.org/officeDocument/2006/relationships/tags" Target="../tags/tag6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7.xml"/><Relationship Id="rId2" Type="http://schemas.openxmlformats.org/officeDocument/2006/relationships/tags" Target="../tags/tag72.xml"/><Relationship Id="rId1" Type="http://schemas.openxmlformats.org/officeDocument/2006/relationships/tags" Target="../tags/tag7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6" Type="http://schemas.openxmlformats.org/officeDocument/2006/relationships/notesSlide" Target="../notesSlides/notesSlide30.xml"/><Relationship Id="rId5" Type="http://schemas.openxmlformats.org/officeDocument/2006/relationships/slideLayout" Target="../slideLayouts/slideLayout7.xml"/><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tags" Target="../tags/tag73.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image" Target="../media/image27.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image" Target="../media/image28.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0256978">
            <a:off x="8760250" y="3576329"/>
            <a:ext cx="4208793" cy="4122855"/>
            <a:chOff x="-444096" y="-90212"/>
            <a:chExt cx="4208793" cy="4122855"/>
          </a:xfrm>
        </p:grpSpPr>
        <p:sp>
          <p:nvSpPr>
            <p:cNvPr id="3" name="椭圆 2"/>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0" name="椭圆 9"/>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1" name="椭圆 10"/>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47" name="组合 46"/>
          <p:cNvGrpSpPr/>
          <p:nvPr/>
        </p:nvGrpSpPr>
        <p:grpSpPr>
          <a:xfrm>
            <a:off x="0" y="0"/>
            <a:ext cx="410444" cy="5910196"/>
            <a:chOff x="0" y="0"/>
            <a:chExt cx="410444" cy="5910196"/>
          </a:xfrm>
        </p:grpSpPr>
        <p:grpSp>
          <p:nvGrpSpPr>
            <p:cNvPr id="22" name="组合 21"/>
            <p:cNvGrpSpPr/>
            <p:nvPr/>
          </p:nvGrpSpPr>
          <p:grpSpPr>
            <a:xfrm>
              <a:off x="0" y="180000"/>
              <a:ext cx="180000" cy="5730196"/>
              <a:chOff x="0" y="180000"/>
              <a:chExt cx="180000" cy="5730196"/>
            </a:xfrm>
            <a:solidFill>
              <a:srgbClr val="887875"/>
            </a:solidFill>
          </p:grpSpPr>
          <p:sp>
            <p:nvSpPr>
              <p:cNvPr id="9" name="矩形 8"/>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等腰三角形 2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42" name="矩形 41"/>
          <p:cNvSpPr/>
          <p:nvPr/>
        </p:nvSpPr>
        <p:spPr>
          <a:xfrm rot="5400000">
            <a:off x="6275070" y="-2272665"/>
            <a:ext cx="95250" cy="710057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charset="-122"/>
              <a:ea typeface="微软雅黑" panose="020B0503020204020204" charset="-122"/>
              <a:sym typeface="微软雅黑" panose="020B0503020204020204" charset="-122"/>
            </a:endParaRPr>
          </a:p>
        </p:txBody>
      </p:sp>
      <p:grpSp>
        <p:nvGrpSpPr>
          <p:cNvPr id="46" name="组合 45"/>
          <p:cNvGrpSpPr/>
          <p:nvPr/>
        </p:nvGrpSpPr>
        <p:grpSpPr>
          <a:xfrm>
            <a:off x="0" y="0"/>
            <a:ext cx="9015656" cy="402315"/>
            <a:chOff x="0" y="0"/>
            <a:chExt cx="9015656" cy="402315"/>
          </a:xfrm>
        </p:grpSpPr>
        <p:grpSp>
          <p:nvGrpSpPr>
            <p:cNvPr id="23" name="组合 22"/>
            <p:cNvGrpSpPr/>
            <p:nvPr/>
          </p:nvGrpSpPr>
          <p:grpSpPr>
            <a:xfrm>
              <a:off x="0" y="0"/>
              <a:ext cx="9015656" cy="180000"/>
              <a:chOff x="0" y="0"/>
              <a:chExt cx="9015656" cy="180000"/>
            </a:xfrm>
            <a:solidFill>
              <a:srgbClr val="887875"/>
            </a:solidFill>
          </p:grpSpPr>
          <p:sp>
            <p:nvSpPr>
              <p:cNvPr id="8" name="矩形 7"/>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charset="-122"/>
                  <a:ea typeface="微软雅黑" panose="020B0503020204020204" charset="-122"/>
                  <a:sym typeface="微软雅黑" panose="020B0503020204020204" charset="-122"/>
                </a:endParaRPr>
              </a:p>
            </p:txBody>
          </p:sp>
          <p:sp>
            <p:nvSpPr>
              <p:cNvPr id="20" name="等腰三角形 19"/>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grpSp>
        <p:grpSp>
          <p:nvGrpSpPr>
            <p:cNvPr id="30" name="组合 29"/>
            <p:cNvGrpSpPr/>
            <p:nvPr/>
          </p:nvGrpSpPr>
          <p:grpSpPr>
            <a:xfrm>
              <a:off x="1" y="222315"/>
              <a:ext cx="7229328" cy="180000"/>
              <a:chOff x="0" y="170600"/>
              <a:chExt cx="7162213" cy="189400"/>
            </a:xfrm>
          </p:grpSpPr>
          <p:sp>
            <p:nvSpPr>
              <p:cNvPr id="26" name="等腰三角形 25"/>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sp>
            <p:nvSpPr>
              <p:cNvPr id="25" name="矩形 24"/>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grpSp>
      </p:grpSp>
      <p:grpSp>
        <p:nvGrpSpPr>
          <p:cNvPr id="73" name="组合 72" descr="7b0a2020202022776f7264617274223a2022220a7d0a"/>
          <p:cNvGrpSpPr/>
          <p:nvPr/>
        </p:nvGrpSpPr>
        <p:grpSpPr>
          <a:xfrm>
            <a:off x="1912480" y="1475714"/>
            <a:ext cx="8534121" cy="3853667"/>
            <a:chOff x="1364475" y="-496596"/>
            <a:chExt cx="8534121" cy="3853667"/>
          </a:xfrm>
        </p:grpSpPr>
        <p:sp>
          <p:nvSpPr>
            <p:cNvPr id="56" name="椭圆 55"/>
            <p:cNvSpPr/>
            <p:nvPr/>
          </p:nvSpPr>
          <p:spPr>
            <a:xfrm rot="5400000">
              <a:off x="1343050" y="1946288"/>
              <a:ext cx="1432208" cy="1389358"/>
            </a:xfrm>
            <a:prstGeom prst="ellipse">
              <a:avLst/>
            </a:prstGeom>
            <a:pattFill prst="dkDnDiag">
              <a:fgClr>
                <a:srgbClr val="FBEACE"/>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72" name="组合 71"/>
            <p:cNvGrpSpPr/>
            <p:nvPr/>
          </p:nvGrpSpPr>
          <p:grpSpPr>
            <a:xfrm>
              <a:off x="1651851" y="-496596"/>
              <a:ext cx="8246745" cy="2679367"/>
              <a:chOff x="1651851" y="-496596"/>
              <a:chExt cx="8246745" cy="2679367"/>
            </a:xfrm>
          </p:grpSpPr>
          <p:sp>
            <p:nvSpPr>
              <p:cNvPr id="4" name="文本框 3"/>
              <p:cNvSpPr txBox="1"/>
              <p:nvPr/>
            </p:nvSpPr>
            <p:spPr>
              <a:xfrm>
                <a:off x="1651851" y="-496596"/>
                <a:ext cx="8246745" cy="2214880"/>
              </a:xfrm>
              <a:prstGeom prst="rect">
                <a:avLst/>
              </a:prstGeom>
              <a:noFill/>
            </p:spPr>
            <p:txBody>
              <a:bodyPr wrap="square" rtlCol="0">
                <a:spAutoFit/>
              </a:bodyPr>
              <a:lstStyle/>
              <a:p>
                <a:pPr algn="ctr"/>
                <a:r>
                  <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charset="-122"/>
                  </a:rPr>
                  <a:t>学考金典</a:t>
                </a:r>
                <a:endPar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charset="-122"/>
                </a:endParaRPr>
              </a:p>
            </p:txBody>
          </p:sp>
          <p:sp>
            <p:nvSpPr>
              <p:cNvPr id="57" name="椭圆 56"/>
              <p:cNvSpPr/>
              <p:nvPr/>
            </p:nvSpPr>
            <p:spPr>
              <a:xfrm rot="5400000">
                <a:off x="2054258" y="1599688"/>
                <a:ext cx="600682" cy="565484"/>
              </a:xfrm>
              <a:prstGeom prst="ellipse">
                <a:avLst/>
              </a:prstGeom>
              <a:solidFill>
                <a:srgbClr val="99C9C8">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58" name="椭圆 57"/>
              <p:cNvSpPr/>
              <p:nvPr/>
            </p:nvSpPr>
            <p:spPr>
              <a:xfrm rot="5400000" flipH="1">
                <a:off x="2993333" y="1501839"/>
                <a:ext cx="321478" cy="311858"/>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grpSp>
      <p:sp>
        <p:nvSpPr>
          <p:cNvPr id="12" name="文本框 11"/>
          <p:cNvSpPr txBox="1"/>
          <p:nvPr/>
        </p:nvSpPr>
        <p:spPr>
          <a:xfrm>
            <a:off x="2924175" y="704215"/>
            <a:ext cx="6796405" cy="460375"/>
          </a:xfrm>
          <a:prstGeom prst="rect">
            <a:avLst/>
          </a:prstGeom>
          <a:noFill/>
        </p:spPr>
        <p:txBody>
          <a:bodyPr wrap="square" rtlCol="0">
            <a:spAutoFit/>
          </a:bodyPr>
          <a:p>
            <a:pPr algn="dist"/>
            <a:r>
              <a:rPr lang="zh-CN" altLang="en-US" sz="2400">
                <a:latin typeface="黑体" panose="02010609060101010101" charset="-122"/>
                <a:ea typeface="黑体" panose="02010609060101010101" charset="-122"/>
              </a:rPr>
              <a:t>广西壮族自治区中小学教辅材料推荐目录品种</a:t>
            </a:r>
            <a:endParaRPr lang="zh-CN" altLang="en-US" sz="2400">
              <a:latin typeface="黑体" panose="02010609060101010101" charset="-122"/>
              <a:ea typeface="黑体" panose="02010609060101010101" charset="-122"/>
            </a:endParaRPr>
          </a:p>
        </p:txBody>
      </p:sp>
      <p:sp>
        <p:nvSpPr>
          <p:cNvPr id="13" name="文本框 12"/>
          <p:cNvSpPr txBox="1"/>
          <p:nvPr/>
        </p:nvSpPr>
        <p:spPr>
          <a:xfrm>
            <a:off x="3361690" y="3613785"/>
            <a:ext cx="5923280" cy="583565"/>
          </a:xfrm>
          <a:prstGeom prst="rect">
            <a:avLst/>
          </a:prstGeom>
          <a:noFill/>
        </p:spPr>
        <p:txBody>
          <a:bodyPr wrap="square" rtlCol="0">
            <a:spAutoFit/>
          </a:bodyPr>
          <a:p>
            <a:pPr algn="dist"/>
            <a:r>
              <a:rPr lang="zh-CN" altLang="en-US" sz="3200">
                <a:solidFill>
                  <a:schemeClr val="tx1">
                    <a:lumMod val="75000"/>
                    <a:lumOff val="25000"/>
                  </a:schemeClr>
                </a:solidFill>
                <a:latin typeface="黑体" panose="02010609060101010101" charset="-122"/>
                <a:ea typeface="黑体" panose="02010609060101010101" charset="-122"/>
              </a:rPr>
              <a:t>广西普通高中学业水平考试</a:t>
            </a:r>
            <a:endParaRPr lang="zh-CN" altLang="en-US" sz="3200">
              <a:solidFill>
                <a:schemeClr val="tx1">
                  <a:lumMod val="75000"/>
                  <a:lumOff val="25000"/>
                </a:schemeClr>
              </a:solidFill>
              <a:latin typeface="黑体" panose="02010609060101010101" charset="-122"/>
              <a:ea typeface="黑体" panose="02010609060101010101" charset="-122"/>
            </a:endParaRPr>
          </a:p>
        </p:txBody>
      </p:sp>
      <p:sp>
        <p:nvSpPr>
          <p:cNvPr id="14" name="文本框 13"/>
          <p:cNvSpPr txBox="1"/>
          <p:nvPr/>
        </p:nvSpPr>
        <p:spPr>
          <a:xfrm>
            <a:off x="4697730" y="4413250"/>
            <a:ext cx="3248660" cy="829945"/>
          </a:xfrm>
          <a:prstGeom prst="rect">
            <a:avLst/>
          </a:prstGeom>
          <a:noFill/>
        </p:spPr>
        <p:txBody>
          <a:bodyPr wrap="square" rtlCol="0">
            <a:spAutoFit/>
          </a:bodyPr>
          <a:p>
            <a:pPr algn="dist"/>
            <a:r>
              <a:rPr lang="zh-CN" altLang="en-US" sz="4800" b="1">
                <a:solidFill>
                  <a:schemeClr val="tx1">
                    <a:lumMod val="75000"/>
                    <a:lumOff val="25000"/>
                  </a:schemeClr>
                </a:solidFill>
                <a:latin typeface="宋体" panose="02010600030101010101" pitchFamily="2" charset="-122"/>
                <a:ea typeface="宋体" panose="02010600030101010101" pitchFamily="2" charset="-122"/>
              </a:rPr>
              <a:t>训练指导</a:t>
            </a:r>
            <a:endParaRPr lang="zh-CN" altLang="en-US" sz="4800" b="1">
              <a:solidFill>
                <a:schemeClr val="tx1">
                  <a:lumMod val="75000"/>
                  <a:lumOff val="25000"/>
                </a:schemeClr>
              </a:solidFill>
              <a:latin typeface="宋体" panose="02010600030101010101" pitchFamily="2" charset="-122"/>
              <a:ea typeface="宋体" panose="02010600030101010101" pitchFamily="2" charset="-122"/>
            </a:endParaRPr>
          </a:p>
        </p:txBody>
      </p:sp>
      <p:sp>
        <p:nvSpPr>
          <p:cNvPr id="33" name="流程图: 终止 32"/>
          <p:cNvSpPr/>
          <p:nvPr/>
        </p:nvSpPr>
        <p:spPr>
          <a:xfrm>
            <a:off x="5336540" y="5536565"/>
            <a:ext cx="1973580" cy="775335"/>
          </a:xfrm>
          <a:prstGeom prst="flowChartTerminator">
            <a:avLst/>
          </a:prstGeom>
          <a:solidFill>
            <a:srgbClr val="F4C57A"/>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zh-CN" sz="3600" b="1">
                <a:solidFill>
                  <a:schemeClr val="tx1">
                    <a:lumMod val="75000"/>
                    <a:lumOff val="25000"/>
                  </a:schemeClr>
                </a:solidFill>
                <a:latin typeface="黑体" panose="02010609060101010101" charset="-122"/>
                <a:ea typeface="黑体" panose="02010609060101010101" charset="-122"/>
              </a:rPr>
              <a:t>化学</a:t>
            </a:r>
            <a:endParaRPr lang="zh-CN" altLang="zh-CN" sz="3600" b="1">
              <a:solidFill>
                <a:schemeClr val="tx1">
                  <a:lumMod val="75000"/>
                  <a:lumOff val="2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7058660" y="58229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04850" y="393065"/>
            <a:ext cx="10959465" cy="6369685"/>
          </a:xfrm>
          <a:prstGeom prst="rect">
            <a:avLst/>
          </a:prstGeom>
          <a:noFill/>
        </p:spPr>
        <p:txBody>
          <a:bodyPr wrap="square" rtlCol="0">
            <a:noAutofit/>
          </a:bodyPr>
          <a:p>
            <a:pPr indent="0"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(3)</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族的分类。</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l" fontAlgn="auto">
              <a:lnSpc>
                <a:spcPct val="130000"/>
              </a:lnSpc>
              <a:spcBef>
                <a:spcPts val="0"/>
              </a:spcBef>
              <a:spcAft>
                <a:spcPts val="0"/>
              </a:spcAft>
            </a:pPr>
            <a:endPar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l" fontAlgn="auto">
              <a:lnSpc>
                <a:spcPct val="130000"/>
              </a:lnSpc>
              <a:spcBef>
                <a:spcPts val="0"/>
              </a:spcBef>
              <a:spcAft>
                <a:spcPts val="0"/>
              </a:spcAft>
            </a:pPr>
            <a:endPar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l" fontAlgn="auto">
              <a:lnSpc>
                <a:spcPct val="130000"/>
              </a:lnSpc>
              <a:spcBef>
                <a:spcPts val="0"/>
              </a:spcBef>
              <a:spcAft>
                <a:spcPts val="0"/>
              </a:spcAft>
            </a:pPr>
            <a:endPar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l" fontAlgn="auto">
              <a:lnSpc>
                <a:spcPct val="130000"/>
              </a:lnSpc>
              <a:spcBef>
                <a:spcPts val="0"/>
              </a:spcBef>
              <a:spcAft>
                <a:spcPts val="0"/>
              </a:spcAft>
            </a:pPr>
            <a:endPar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l"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(4)</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常见族的别称。</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l" fontAlgn="auto">
              <a:lnSpc>
                <a:spcPct val="130000"/>
              </a:lnSpc>
              <a:spcBef>
                <a:spcPts val="0"/>
              </a:spcBef>
              <a:spcAft>
                <a:spcPts val="0"/>
              </a:spcAft>
            </a:pP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Ⅰ</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族</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除氢外</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为碱金属元素，</a:t>
            </a: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Ⅶ</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族为卤族元素，</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0</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族为稀有气体元素，</a:t>
            </a: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Ⅳ</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族、</a:t>
            </a: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Ⅴ</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族、</a:t>
            </a: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Ⅵ</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族依次称为碳族、氮族、氧族。</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l"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(5)</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元素周期表中方格中的符号的意义。</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4509770" y="471805"/>
            <a:ext cx="4324350" cy="2603500"/>
          </a:xfrm>
          <a:prstGeom prst="rect">
            <a:avLst/>
          </a:prstGeom>
        </p:spPr>
      </p:pic>
      <p:pic>
        <p:nvPicPr>
          <p:cNvPr id="5" name="图片 4"/>
          <p:cNvPicPr>
            <a:picLocks noChangeAspect="1"/>
          </p:cNvPicPr>
          <p:nvPr/>
        </p:nvPicPr>
        <p:blipFill>
          <a:blip r:embed="rId2"/>
          <a:stretch>
            <a:fillRect/>
          </a:stretch>
        </p:blipFill>
        <p:spPr>
          <a:xfrm>
            <a:off x="4509770" y="4817745"/>
            <a:ext cx="5045710" cy="1824990"/>
          </a:xfrm>
          <a:prstGeom prst="rect">
            <a:avLst/>
          </a:prstGeom>
        </p:spPr>
      </p:pic>
    </p:spTree>
  </p:cSld>
  <p:clrMapOvr>
    <a:masterClrMapping/>
  </p:clrMapOvr>
  <p:transition spd="med">
    <p:pull/>
  </p:transition>
  <p:timing>
    <p:tnLst>
      <p:par>
        <p:cTn id="1" dur="indefinite" restart="never" nodeType="tmRoot"/>
      </p:par>
    </p:tnLst>
    <p:bldLst>
      <p:bldP spid="31"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784860" y="673735"/>
                <a:ext cx="10441305" cy="5646420"/>
              </a:xfrm>
              <a:prstGeom prst="rect">
                <a:avLst/>
              </a:prstGeom>
              <a:noFill/>
            </p:spPr>
            <p:txBody>
              <a:bodyPr wrap="square" rtlCol="0">
                <a:noAutofit/>
              </a:bodyPr>
              <a:p>
                <a:pPr indent="528955" algn="just" fontAlgn="auto">
                  <a:lnSpc>
                    <a:spcPct val="130000"/>
                  </a:lnSpc>
                  <a:spcBef>
                    <a:spcPts val="0"/>
                  </a:spcBef>
                  <a:spcAft>
                    <a:spcPts val="0"/>
                  </a:spcAft>
                </a:pPr>
                <a:r>
                  <a:rPr lang="zh-CN" altLang="en-US" sz="2800" b="1" dirty="0">
                    <a:solidFill>
                      <a:srgbClr val="E81818"/>
                    </a:solidFill>
                    <a:latin typeface="黑体" panose="02010609060101010101" charset="-122"/>
                    <a:ea typeface="黑体" panose="02010609060101010101" charset="-122"/>
                    <a:cs typeface="黑体" panose="02010609060101010101" charset="-122"/>
                    <a:sym typeface="+mn-ea"/>
                  </a:rPr>
                  <a:t>三、核素与同位素</a:t>
                </a:r>
                <a:endParaRPr lang="zh-CN" altLang="en-US" sz="2800" b="1" dirty="0">
                  <a:solidFill>
                    <a:srgbClr val="E81818"/>
                  </a:solidFill>
                  <a:latin typeface="黑体" panose="02010609060101010101" charset="-122"/>
                  <a:ea typeface="黑体" panose="02010609060101010101" charset="-122"/>
                  <a:cs typeface="黑体" panose="02010609060101010101" charset="-122"/>
                </a:endParaRPr>
              </a:p>
              <a:p>
                <a:pPr indent="528955" algn="just" fontAlgn="auto">
                  <a:lnSpc>
                    <a:spcPct val="130000"/>
                  </a:lnSpc>
                  <a:spcBef>
                    <a:spcPts val="0"/>
                  </a:spcBef>
                  <a:spcAft>
                    <a:spcPts val="0"/>
                  </a:spcAft>
                </a:pPr>
                <a:r>
                  <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rPr>
                  <a:t>核素</a:t>
                </a:r>
                <a:endPar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把具有一定数目质子和一定数目中子的一种原子称为核素。</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rPr>
                  <a:t>同位素</a:t>
                </a:r>
                <a:endPar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indent="528955" algn="l"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质子数相同而中子数不同的同一元素的不同原子互称为同位素。如</a:t>
                </a:r>
                <a14:m>
                  <m:oMath xmlns:m="http://schemas.openxmlformats.org/officeDocument/2006/math">
                    <m:sPre>
                      <m:sPrePr>
                        <m:ctrlPr>
                          <a:rPr lang="en-US" altLang="zh-CN" sz="2400" i="1">
                            <a:solidFill>
                              <a:schemeClr val="tx1"/>
                            </a:solidFill>
                            <a:latin typeface="Cambria Math" panose="02040503050406030204" charset="0"/>
                            <a:ea typeface="宋体" panose="02010600030101010101" pitchFamily="2" charset="-122"/>
                            <a:cs typeface="Cambria Math" panose="02040503050406030204" charset="0"/>
                          </a:rPr>
                        </m:ctrlPr>
                      </m:sPrePr>
                      <m:sub>
                        <m:r>
                          <a:rPr lang="en-US" altLang="zh-CN" sz="2400" i="1">
                            <a:solidFill>
                              <a:schemeClr val="tx1"/>
                            </a:solidFill>
                            <a:latin typeface="Cambria Math" panose="02040503050406030204" charset="0"/>
                            <a:ea typeface="宋体" panose="02010600030101010101" pitchFamily="2" charset="-122"/>
                            <a:cs typeface="Cambria Math" panose="02040503050406030204" charset="0"/>
                          </a:rPr>
                          <m:t>1</m:t>
                        </m:r>
                      </m:sub>
                      <m:sup>
                        <m:r>
                          <a:rPr lang="en-US" altLang="zh-CN" sz="2400" i="1">
                            <a:solidFill>
                              <a:schemeClr val="tx1"/>
                            </a:solidFill>
                            <a:latin typeface="Cambria Math" panose="02040503050406030204" charset="0"/>
                            <a:ea typeface="宋体" panose="02010600030101010101" pitchFamily="2" charset="-122"/>
                            <a:cs typeface="Cambria Math" panose="02040503050406030204" charset="0"/>
                          </a:rPr>
                          <m:t>1</m:t>
                        </m:r>
                      </m:sup>
                      <m:e>
                        <m:r>
                          <m:rPr>
                            <m:sty m:val="p"/>
                          </m:rPr>
                          <a:rPr lang="en-US" altLang="zh-CN" sz="2400">
                            <a:solidFill>
                              <a:schemeClr val="tx1"/>
                            </a:solidFill>
                            <a:latin typeface="Cambria Math" panose="02040503050406030204" charset="0"/>
                            <a:ea typeface="宋体" panose="02010600030101010101" pitchFamily="2" charset="-122"/>
                            <a:cs typeface="Cambria Math" panose="02040503050406030204" charset="0"/>
                          </a:rPr>
                          <m:t>H</m:t>
                        </m:r>
                        <m:r>
                          <a:rPr lang="en-US" altLang="zh-CN" sz="2400">
                            <a:solidFill>
                              <a:schemeClr val="tx1"/>
                            </a:solidFill>
                            <a:latin typeface="Cambria Math" panose="02040503050406030204" charset="0"/>
                            <a:ea typeface="宋体" panose="02010600030101010101" pitchFamily="2" charset="-122"/>
                            <a:cs typeface="Cambria Math" panose="02040503050406030204" charset="0"/>
                          </a:rPr>
                          <m:t>、</m:t>
                        </m:r>
                        <m:sPre>
                          <m:sPrePr>
                            <m:ctrlPr>
                              <a:rPr lang="en-US" altLang="zh-CN" sz="2400" i="1">
                                <a:solidFill>
                                  <a:schemeClr val="tx1"/>
                                </a:solidFill>
                                <a:latin typeface="Cambria Math" panose="02040503050406030204" charset="0"/>
                                <a:ea typeface="宋体" panose="02010600030101010101" pitchFamily="2" charset="-122"/>
                                <a:cs typeface="Cambria Math" panose="02040503050406030204" charset="0"/>
                              </a:rPr>
                            </m:ctrlPr>
                          </m:sPrePr>
                          <m:sub>
                            <m:r>
                              <a:rPr lang="en-US" altLang="zh-CN" sz="2400" i="1">
                                <a:solidFill>
                                  <a:schemeClr val="tx1"/>
                                </a:solidFill>
                                <a:latin typeface="Cambria Math" panose="02040503050406030204" charset="0"/>
                                <a:ea typeface="宋体" panose="02010600030101010101" pitchFamily="2" charset="-122"/>
                                <a:cs typeface="Cambria Math" panose="02040503050406030204" charset="0"/>
                              </a:rPr>
                              <m:t>1</m:t>
                            </m:r>
                          </m:sub>
                          <m:sup>
                            <m:r>
                              <a:rPr lang="en-US" altLang="zh-CN" sz="2400" i="1">
                                <a:solidFill>
                                  <a:schemeClr val="tx1"/>
                                </a:solidFill>
                                <a:latin typeface="Cambria Math" panose="02040503050406030204" charset="0"/>
                                <a:ea typeface="宋体" panose="02010600030101010101" pitchFamily="2" charset="-122"/>
                                <a:cs typeface="Cambria Math" panose="02040503050406030204" charset="0"/>
                              </a:rPr>
                              <m:t>2</m:t>
                            </m:r>
                          </m:sup>
                          <m:e>
                            <m:r>
                              <m:rPr>
                                <m:sty m:val="p"/>
                              </m:rPr>
                              <a:rPr lang="en-US" altLang="zh-CN" sz="2400">
                                <a:solidFill>
                                  <a:schemeClr val="tx1"/>
                                </a:solidFill>
                                <a:latin typeface="Cambria Math" panose="02040503050406030204" charset="0"/>
                                <a:ea typeface="宋体" panose="02010600030101010101" pitchFamily="2" charset="-122"/>
                                <a:cs typeface="Cambria Math" panose="02040503050406030204" charset="0"/>
                              </a:rPr>
                              <m:t>H</m:t>
                            </m:r>
                            <m:r>
                              <a:rPr lang="en-US" altLang="zh-CN" sz="2400">
                                <a:solidFill>
                                  <a:schemeClr val="tx1"/>
                                </a:solidFill>
                                <a:latin typeface="Cambria Math" panose="02040503050406030204" charset="0"/>
                                <a:ea typeface="宋体" panose="02010600030101010101" pitchFamily="2" charset="-122"/>
                                <a:cs typeface="Cambria Math" panose="02040503050406030204" charset="0"/>
                              </a:rPr>
                              <m:t>、</m:t>
                            </m:r>
                            <m:sPre>
                              <m:sPrePr>
                                <m:ctrlPr>
                                  <a:rPr lang="en-US" altLang="zh-CN" sz="2400" i="1">
                                    <a:solidFill>
                                      <a:schemeClr val="tx1"/>
                                    </a:solidFill>
                                    <a:latin typeface="Cambria Math" panose="02040503050406030204" charset="0"/>
                                    <a:ea typeface="宋体" panose="02010600030101010101" pitchFamily="2" charset="-122"/>
                                    <a:cs typeface="Cambria Math" panose="02040503050406030204" charset="0"/>
                                  </a:rPr>
                                </m:ctrlPr>
                              </m:sPrePr>
                              <m:sub>
                                <m:r>
                                  <a:rPr lang="en-US" altLang="zh-CN" sz="2400" i="1">
                                    <a:solidFill>
                                      <a:schemeClr val="tx1"/>
                                    </a:solidFill>
                                    <a:latin typeface="Cambria Math" panose="02040503050406030204" charset="0"/>
                                    <a:ea typeface="宋体" panose="02010600030101010101" pitchFamily="2" charset="-122"/>
                                    <a:cs typeface="Cambria Math" panose="02040503050406030204" charset="0"/>
                                  </a:rPr>
                                  <m:t>1</m:t>
                                </m:r>
                              </m:sub>
                              <m:sup>
                                <m:r>
                                  <a:rPr lang="en-US" altLang="zh-CN" sz="2400" i="1">
                                    <a:solidFill>
                                      <a:schemeClr val="tx1"/>
                                    </a:solidFill>
                                    <a:latin typeface="Cambria Math" panose="02040503050406030204" charset="0"/>
                                    <a:ea typeface="宋体" panose="02010600030101010101" pitchFamily="2" charset="-122"/>
                                    <a:cs typeface="Cambria Math" panose="02040503050406030204" charset="0"/>
                                  </a:rPr>
                                  <m:t>3</m:t>
                                </m:r>
                              </m:sup>
                              <m:e>
                                <m:r>
                                  <m:rPr>
                                    <m:sty m:val="p"/>
                                  </m:rPr>
                                  <a:rPr lang="en-US" altLang="zh-CN" sz="2400">
                                    <a:solidFill>
                                      <a:schemeClr val="tx1"/>
                                    </a:solidFill>
                                    <a:latin typeface="Cambria Math" panose="02040503050406030204" charset="0"/>
                                    <a:ea typeface="宋体" panose="02010600030101010101" pitchFamily="2" charset="-122"/>
                                    <a:cs typeface="Cambria Math" panose="02040503050406030204" charset="0"/>
                                  </a:rPr>
                                  <m:t>H</m:t>
                                </m:r>
                                <m:r>
                                  <a:rPr lang="en-US" altLang="zh-CN" sz="2400">
                                    <a:solidFill>
                                      <a:schemeClr val="tx1"/>
                                    </a:solidFill>
                                    <a:latin typeface="Cambria Math" panose="02040503050406030204" charset="0"/>
                                    <a:ea typeface="宋体" panose="02010600030101010101" pitchFamily="2" charset="-122"/>
                                    <a:cs typeface="Cambria Math" panose="02040503050406030204" charset="0"/>
                                  </a:rPr>
                                  <m:t>互称为</m:t>
                                </m:r>
                              </m:e>
                            </m:sPre>
                          </m:e>
                        </m:sPre>
                      </m:e>
                    </m:sPre>
                  </m:oMath>
                </a14:m>
                <a:r>
                  <a:rPr lang="zh-CN" altLang="en-US" sz="2400">
                    <a:solidFill>
                      <a:schemeClr val="tx1"/>
                    </a:solidFill>
                    <a:latin typeface="Cambria Math" panose="02040503050406030204" charset="0"/>
                    <a:ea typeface="宋体" panose="02010600030101010101" pitchFamily="2" charset="-122"/>
                    <a:cs typeface="Cambria Math" panose="02040503050406030204" charset="0"/>
                  </a:rPr>
                  <a:t>同位素。</a:t>
                </a:r>
                <a:endParaRPr lang="zh-CN" altLang="en-US" sz="2400">
                  <a:solidFill>
                    <a:schemeClr val="tx1"/>
                  </a:solidFill>
                  <a:latin typeface="Cambria Math" panose="02040503050406030204" charset="0"/>
                  <a:ea typeface="宋体" panose="02010600030101010101" pitchFamily="2" charset="-122"/>
                  <a:cs typeface="Cambria Math" panose="02040503050406030204" charset="0"/>
                </a:endParaRPr>
              </a:p>
              <a:p>
                <a:pPr indent="528955" algn="l" fontAlgn="auto">
                  <a:lnSpc>
                    <a:spcPct val="130000"/>
                  </a:lnSpc>
                  <a:spcBef>
                    <a:spcPts val="0"/>
                  </a:spcBef>
                  <a:spcAft>
                    <a:spcPts val="0"/>
                  </a:spcAft>
                </a:pPr>
                <a:r>
                  <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sym typeface="+mn-ea"/>
                  </a:rPr>
                  <a:t>3.</a:t>
                </a:r>
                <a:r>
                  <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rPr>
                  <a:t>核素</a:t>
                </a:r>
                <a:r>
                  <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rPr>
                  <a:t>原子</a:t>
                </a:r>
                <a:r>
                  <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rPr>
                  <a:t>符号</a:t>
                </a:r>
                <a:endPar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indent="528955" algn="l"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质量数为</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、质子数为</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Z</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的核素</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原子</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表示为</a:t>
                </a:r>
                <a14:m>
                  <m:oMath xmlns:m="http://schemas.openxmlformats.org/officeDocument/2006/math">
                    <m:sPre>
                      <m:sPrePr>
                        <m:ctrlPr>
                          <a:rPr lang="en-US" altLang="zh-CN" sz="2400" i="1">
                            <a:solidFill>
                              <a:schemeClr val="tx1"/>
                            </a:solidFill>
                            <a:latin typeface="Cambria Math" panose="02040503050406030204" charset="0"/>
                            <a:ea typeface="宋体" panose="02010600030101010101" pitchFamily="2" charset="-122"/>
                            <a:cs typeface="Cambria Math" panose="02040503050406030204" charset="0"/>
                          </a:rPr>
                        </m:ctrlPr>
                      </m:sPrePr>
                      <m:sub>
                        <m:r>
                          <a:rPr lang="en-US" altLang="zh-CN" sz="2400" i="1">
                            <a:solidFill>
                              <a:schemeClr val="tx1"/>
                            </a:solidFill>
                            <a:latin typeface="Cambria Math" panose="02040503050406030204" charset="0"/>
                            <a:ea typeface="宋体" panose="02010600030101010101" pitchFamily="2" charset="-122"/>
                            <a:cs typeface="Cambria Math" panose="02040503050406030204" charset="0"/>
                          </a:rPr>
                          <m:t>𝑍</m:t>
                        </m:r>
                      </m:sub>
                      <m:sup>
                        <m:r>
                          <a:rPr lang="en-US" altLang="zh-CN" sz="2400" i="1">
                            <a:solidFill>
                              <a:schemeClr val="tx1"/>
                            </a:solidFill>
                            <a:latin typeface="Cambria Math" panose="02040503050406030204" charset="0"/>
                            <a:ea typeface="宋体" panose="02010600030101010101" pitchFamily="2" charset="-122"/>
                            <a:cs typeface="Cambria Math" panose="02040503050406030204" charset="0"/>
                          </a:rPr>
                          <m:t>𝐴</m:t>
                        </m:r>
                      </m:sup>
                      <m:e>
                        <m:r>
                          <m:rPr>
                            <m:sty m:val="p"/>
                          </m:rPr>
                          <a:rPr lang="en-US" altLang="zh-CN" sz="2400">
                            <a:solidFill>
                              <a:schemeClr val="tx1"/>
                            </a:solidFill>
                            <a:latin typeface="Cambria Math" panose="02040503050406030204" charset="0"/>
                            <a:ea typeface="宋体" panose="02010600030101010101" pitchFamily="2" charset="-122"/>
                            <a:cs typeface="Cambria Math" panose="02040503050406030204" charset="0"/>
                          </a:rPr>
                          <m:t>X</m:t>
                        </m:r>
                      </m:e>
                    </m:sPre>
                  </m:oMath>
                </a14:m>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l" fontAlgn="auto">
                  <a:lnSpc>
                    <a:spcPct val="130000"/>
                  </a:lnSpc>
                  <a:spcBef>
                    <a:spcPts val="0"/>
                  </a:spcBef>
                  <a:spcAft>
                    <a:spcPts val="0"/>
                  </a:spcAft>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784860" y="673735"/>
                <a:ext cx="10441305" cy="5646420"/>
              </a:xfrm>
              <a:prstGeom prst="rect">
                <a:avLst/>
              </a:prstGeom>
              <a:blipFill rotWithShape="1">
                <a:blip r:embed="rId1"/>
                <a:stretch>
                  <a:fillRect/>
                </a:stretch>
              </a:blipFill>
            </p:spPr>
            <p:txBody>
              <a:bodyPr/>
              <a:lstStyle/>
              <a:p>
                <a:r>
                  <a:rPr lang="zh-CN" altLang="en-US">
                    <a:noFill/>
                  </a:rPr>
                  <a:t> </a:t>
                </a:r>
              </a:p>
            </p:txBody>
          </p:sp>
        </mc:Fallback>
      </mc:AlternateContent>
    </p:spTree>
  </p:cSld>
  <p:clrMapOvr>
    <a:masterClrMapping/>
  </p:clrMapOvr>
  <p:transition spd="med">
    <p:pull/>
  </p:transition>
  <p:timing>
    <p:tnLst>
      <p:par>
        <p:cTn id="1" dur="indefinite" restart="never" nodeType="tmRoot"/>
      </p:par>
    </p:tnLst>
    <p:bldLst>
      <p:bldP spid="31"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705485" y="673735"/>
                <a:ext cx="10812780" cy="5570855"/>
              </a:xfrm>
              <a:prstGeom prst="rect">
                <a:avLst/>
              </a:prstGeom>
              <a:noFill/>
            </p:spPr>
            <p:txBody>
              <a:bodyPr wrap="square" rtlCol="0">
                <a:noAutofit/>
              </a:bodyPr>
              <a:p>
                <a:pPr indent="528955" algn="just" fontAlgn="auto">
                  <a:lnSpc>
                    <a:spcPct val="130000"/>
                  </a:lnSpc>
                  <a:spcBef>
                    <a:spcPts val="0"/>
                  </a:spcBef>
                  <a:spcAft>
                    <a:spcPts val="0"/>
                  </a:spcAft>
                </a:pPr>
                <a:r>
                  <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rPr>
                  <a:t>4.</a:t>
                </a:r>
                <a:r>
                  <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rPr>
                  <a:t>同位素的特征</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同一种元素的各种同位素的化学性质几乎完全相同，</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物理性质略有差异。</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在天然存在的某种元素里，不论是游离态还是化合态，</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同位素相互之间保持一定的比率。</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rPr>
                  <a:t>5.同位素的用途</a:t>
                </a:r>
                <a:endPar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(1)</a:t>
                </a:r>
                <a14:m>
                  <m:oMath xmlns:m="http://schemas.openxmlformats.org/officeDocument/2006/math">
                    <m:sPre>
                      <m:sPrePr>
                        <m:ctrlPr>
                          <a:rPr lang="en-US" altLang="zh-CN" sz="2400" i="1">
                            <a:solidFill>
                              <a:schemeClr val="tx1"/>
                            </a:solidFill>
                            <a:latin typeface="Cambria Math" panose="02040503050406030204" charset="0"/>
                            <a:ea typeface="宋体" panose="02010600030101010101" pitchFamily="2" charset="-122"/>
                            <a:cs typeface="Cambria Math" panose="02040503050406030204" charset="0"/>
                          </a:rPr>
                        </m:ctrlPr>
                      </m:sPrePr>
                      <m:sub>
                        <m:r>
                          <a:rPr lang="en-US" altLang="zh-CN" sz="2400" i="1">
                            <a:solidFill>
                              <a:schemeClr val="tx1"/>
                            </a:solidFill>
                            <a:latin typeface="Cambria Math" panose="02040503050406030204" charset="0"/>
                            <a:ea typeface="宋体" panose="02010600030101010101" pitchFamily="2" charset="-122"/>
                            <a:cs typeface="Cambria Math" panose="02040503050406030204" charset="0"/>
                          </a:rPr>
                          <m:t>6</m:t>
                        </m:r>
                      </m:sub>
                      <m:sup>
                        <m:r>
                          <a:rPr lang="en-US" altLang="zh-CN" sz="2400" i="1">
                            <a:solidFill>
                              <a:schemeClr val="tx1"/>
                            </a:solidFill>
                            <a:latin typeface="Cambria Math" panose="02040503050406030204" charset="0"/>
                            <a:ea typeface="宋体" panose="02010600030101010101" pitchFamily="2" charset="-122"/>
                            <a:cs typeface="Cambria Math" panose="02040503050406030204" charset="0"/>
                          </a:rPr>
                          <m:t>14</m:t>
                        </m:r>
                      </m:sup>
                      <m:e>
                        <m:r>
                          <m:rPr>
                            <m:sty m:val="p"/>
                          </m:rPr>
                          <a:rPr lang="en-US" altLang="zh-CN" sz="2400">
                            <a:solidFill>
                              <a:schemeClr val="tx1"/>
                            </a:solidFill>
                            <a:latin typeface="Cambria Math" panose="02040503050406030204" charset="0"/>
                            <a:ea typeface="宋体" panose="02010600030101010101" pitchFamily="2" charset="-122"/>
                            <a:cs typeface="Cambria Math" panose="02040503050406030204" charset="0"/>
                          </a:rPr>
                          <m:t>C</m:t>
                        </m:r>
                      </m:e>
                    </m:sPre>
                  </m:oMath>
                </a14:m>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在考古工作中用于测定一些文物的年代。</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(2)</a:t>
                </a:r>
                <a14:m>
                  <m:oMath xmlns:m="http://schemas.openxmlformats.org/officeDocument/2006/math">
                    <m:sPre>
                      <m:sPrePr>
                        <m:ctrlPr>
                          <a:rPr lang="en-US" altLang="zh-CN" sz="2400" i="1">
                            <a:solidFill>
                              <a:schemeClr val="tx1"/>
                            </a:solidFill>
                            <a:latin typeface="Cambria Math" panose="02040503050406030204" charset="0"/>
                            <a:ea typeface="宋体" panose="02010600030101010101" pitchFamily="2" charset="-122"/>
                            <a:cs typeface="Cambria Math" panose="02040503050406030204" charset="0"/>
                          </a:rPr>
                        </m:ctrlPr>
                      </m:sPrePr>
                      <m:sub>
                        <m:r>
                          <a:rPr lang="en-US" altLang="zh-CN" sz="2400" i="1">
                            <a:solidFill>
                              <a:schemeClr val="tx1"/>
                            </a:solidFill>
                            <a:latin typeface="Cambria Math" panose="02040503050406030204" charset="0"/>
                            <a:ea typeface="宋体" panose="02010600030101010101" pitchFamily="2" charset="-122"/>
                            <a:cs typeface="Cambria Math" panose="02040503050406030204" charset="0"/>
                          </a:rPr>
                          <m:t>1</m:t>
                        </m:r>
                      </m:sub>
                      <m:sup>
                        <m:r>
                          <a:rPr lang="en-US" altLang="zh-CN" sz="2400" i="1">
                            <a:solidFill>
                              <a:schemeClr val="tx1"/>
                            </a:solidFill>
                            <a:latin typeface="Cambria Math" panose="02040503050406030204" charset="0"/>
                            <a:ea typeface="宋体" panose="02010600030101010101" pitchFamily="2" charset="-122"/>
                            <a:cs typeface="Cambria Math" panose="02040503050406030204" charset="0"/>
                          </a:rPr>
                          <m:t>2</m:t>
                        </m:r>
                      </m:sup>
                      <m:e>
                        <m:r>
                          <m:rPr>
                            <m:sty m:val="p"/>
                          </m:rPr>
                          <a:rPr lang="en-US" altLang="zh-CN" sz="2400">
                            <a:solidFill>
                              <a:schemeClr val="tx1"/>
                            </a:solidFill>
                            <a:latin typeface="Cambria Math" panose="02040503050406030204" charset="0"/>
                            <a:ea typeface="宋体" panose="02010600030101010101" pitchFamily="2" charset="-122"/>
                            <a:cs typeface="Cambria Math" panose="02040503050406030204" charset="0"/>
                          </a:rPr>
                          <m:t>H</m:t>
                        </m:r>
                      </m:e>
                    </m:sPre>
                  </m:oMath>
                </a14:m>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sPre>
                      <m:sPrePr>
                        <m:ctrlPr>
                          <a:rPr lang="en-US" altLang="zh-CN" sz="2400">
                            <a:solidFill>
                              <a:schemeClr val="tx1"/>
                            </a:solidFill>
                            <a:latin typeface="Cambria Math" panose="02040503050406030204" charset="0"/>
                            <a:ea typeface="宋体" panose="02010600030101010101" pitchFamily="2" charset="-122"/>
                            <a:cs typeface="Cambria Math" panose="02040503050406030204" charset="0"/>
                          </a:rPr>
                        </m:ctrlPr>
                      </m:sPrePr>
                      <m:sub>
                        <m:r>
                          <a:rPr lang="en-US" altLang="zh-CN" sz="2400">
                            <a:solidFill>
                              <a:schemeClr val="tx1"/>
                            </a:solidFill>
                            <a:latin typeface="Cambria Math" panose="02040503050406030204" charset="0"/>
                            <a:ea typeface="宋体" panose="02010600030101010101" pitchFamily="2" charset="-122"/>
                            <a:cs typeface="Cambria Math" panose="02040503050406030204" charset="0"/>
                          </a:rPr>
                          <m:t>1</m:t>
                        </m:r>
                      </m:sub>
                      <m:sup>
                        <m:r>
                          <a:rPr lang="en-US" altLang="zh-CN" sz="2400">
                            <a:solidFill>
                              <a:schemeClr val="tx1"/>
                            </a:solidFill>
                            <a:latin typeface="Cambria Math" panose="02040503050406030204" charset="0"/>
                            <a:ea typeface="宋体" panose="02010600030101010101" pitchFamily="2" charset="-122"/>
                            <a:cs typeface="Cambria Math" panose="02040503050406030204" charset="0"/>
                          </a:rPr>
                          <m:t>3</m:t>
                        </m:r>
                      </m:sup>
                      <m:e>
                        <m:r>
                          <m:rPr>
                            <m:sty m:val="p"/>
                          </m:rPr>
                          <a:rPr lang="en-US" altLang="zh-CN" sz="2400">
                            <a:solidFill>
                              <a:schemeClr val="tx1"/>
                            </a:solidFill>
                            <a:latin typeface="Cambria Math" panose="02040503050406030204" charset="0"/>
                            <a:ea typeface="宋体" panose="02010600030101010101" pitchFamily="2" charset="-122"/>
                            <a:cs typeface="Cambria Math" panose="02040503050406030204" charset="0"/>
                          </a:rPr>
                          <m:t>H</m:t>
                        </m:r>
                      </m:e>
                    </m:sPre>
                  </m:oMath>
                </a14:m>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用于制造氢弹。</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利用放射性同位素释放的射线育种、给金属探伤、诊断和治疗疾病等。</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(4)</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利用</a:t>
                </a:r>
                <a14:m>
                  <m:oMath xmlns:m="http://schemas.openxmlformats.org/officeDocument/2006/math">
                    <m:sPre>
                      <m:sPrePr>
                        <m:ctrlPr>
                          <a:rPr lang="en-US" altLang="zh-CN" sz="2400" i="1">
                            <a:solidFill>
                              <a:schemeClr val="tx1"/>
                            </a:solidFill>
                            <a:latin typeface="Cambria Math" panose="02040503050406030204" charset="0"/>
                            <a:ea typeface="宋体" panose="02010600030101010101" pitchFamily="2" charset="-122"/>
                            <a:cs typeface="Cambria Math" panose="02040503050406030204" charset="0"/>
                          </a:rPr>
                        </m:ctrlPr>
                      </m:sPrePr>
                      <m:sub>
                        <m:r>
                          <a:rPr lang="en-US" altLang="zh-CN" sz="2400" i="1">
                            <a:solidFill>
                              <a:schemeClr val="tx1"/>
                            </a:solidFill>
                            <a:latin typeface="Cambria Math" panose="02040503050406030204" charset="0"/>
                            <a:ea typeface="宋体" panose="02010600030101010101" pitchFamily="2" charset="-122"/>
                            <a:cs typeface="Cambria Math" panose="02040503050406030204" charset="0"/>
                          </a:rPr>
                          <m:t>8</m:t>
                        </m:r>
                      </m:sub>
                      <m:sup>
                        <m:r>
                          <a:rPr lang="en-US" altLang="zh-CN" sz="2400" i="1">
                            <a:solidFill>
                              <a:schemeClr val="tx1"/>
                            </a:solidFill>
                            <a:latin typeface="Cambria Math" panose="02040503050406030204" charset="0"/>
                            <a:ea typeface="宋体" panose="02010600030101010101" pitchFamily="2" charset="-122"/>
                            <a:cs typeface="Cambria Math" panose="02040503050406030204" charset="0"/>
                          </a:rPr>
                          <m:t>18</m:t>
                        </m:r>
                      </m:sup>
                      <m:e>
                        <m:r>
                          <m:rPr>
                            <m:sty m:val="p"/>
                          </m:rPr>
                          <a:rPr lang="en-US" altLang="zh-CN" sz="2400">
                            <a:solidFill>
                              <a:schemeClr val="tx1"/>
                            </a:solidFill>
                            <a:latin typeface="Cambria Math" panose="02040503050406030204" charset="0"/>
                            <a:ea typeface="宋体" panose="02010600030101010101" pitchFamily="2" charset="-122"/>
                            <a:cs typeface="Cambria Math" panose="02040503050406030204" charset="0"/>
                          </a:rPr>
                          <m:t>O</m:t>
                        </m:r>
                      </m:e>
                    </m:sPre>
                  </m:oMath>
                </a14:m>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作为示踪原子探究有机反应机理。</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705485" y="673735"/>
                <a:ext cx="10812780" cy="5570855"/>
              </a:xfrm>
              <a:prstGeom prst="rect">
                <a:avLst/>
              </a:prstGeom>
              <a:blipFill rotWithShape="1">
                <a:blip r:embed="rId1"/>
                <a:stretch>
                  <a:fillRect r="-170"/>
                </a:stretch>
              </a:blipFill>
            </p:spPr>
            <p:txBody>
              <a:bodyPr/>
              <a:lstStyle/>
              <a:p>
                <a:r>
                  <a:rPr lang="zh-CN" altLang="en-US">
                    <a:noFill/>
                  </a:rPr>
                  <a:t> </a:t>
                </a:r>
              </a:p>
            </p:txBody>
          </p:sp>
        </mc:Fallback>
      </mc:AlternateContent>
    </p:spTree>
  </p:cSld>
  <p:clrMapOvr>
    <a:masterClrMapping/>
  </p:clrMapOvr>
  <p:transition spd="med">
    <p:pull/>
  </p:transition>
  <p:timing>
    <p:tnLst>
      <p:par>
        <p:cTn id="1" dur="indefinite" restart="never" nodeType="tmRoot"/>
      </p:par>
    </p:tnLst>
    <p:bldLst>
      <p:bldP spid="31"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pic>
        <p:nvPicPr>
          <p:cNvPr id="2" name="图片 1"/>
          <p:cNvPicPr>
            <a:picLocks noChangeAspect="1"/>
          </p:cNvPicPr>
          <p:nvPr/>
        </p:nvPicPr>
        <p:blipFill>
          <a:blip r:embed="rId1"/>
          <a:stretch>
            <a:fillRect/>
          </a:stretch>
        </p:blipFill>
        <p:spPr>
          <a:xfrm>
            <a:off x="4053205" y="2402205"/>
            <a:ext cx="4497705" cy="1709420"/>
          </a:xfrm>
          <a:prstGeom prst="rect">
            <a:avLst/>
          </a:prstGeom>
        </p:spPr>
      </p:pic>
      <p:sp>
        <p:nvSpPr>
          <p:cNvPr id="31" name="文本框 30"/>
          <p:cNvSpPr txBox="1"/>
          <p:nvPr/>
        </p:nvSpPr>
        <p:spPr>
          <a:xfrm>
            <a:off x="784860" y="582295"/>
            <a:ext cx="10734040" cy="6094730"/>
          </a:xfrm>
          <a:prstGeom prst="rect">
            <a:avLst/>
          </a:prstGeom>
          <a:noFill/>
        </p:spPr>
        <p:txBody>
          <a:bodyPr wrap="square" rtlCol="0">
            <a:noAutofit/>
          </a:bodyPr>
          <a:p>
            <a:pPr indent="0" algn="just" fontAlgn="auto">
              <a:lnSpc>
                <a:spcPct val="130000"/>
              </a:lnSpc>
              <a:spcBef>
                <a:spcPts val="0"/>
              </a:spcBef>
              <a:spcAft>
                <a:spcPts val="0"/>
              </a:spcAft>
            </a:pPr>
            <a:r>
              <a:rPr lang="en-US" altLang="zh-CN" sz="2800" b="1" dirty="0">
                <a:solidFill>
                  <a:srgbClr val="E81818"/>
                </a:solidFill>
                <a:latin typeface="黑体" panose="02010609060101010101" charset="-122"/>
                <a:ea typeface="黑体" panose="02010609060101010101" charset="-122"/>
                <a:cs typeface="黑体" panose="02010609060101010101" charset="-122"/>
                <a:sym typeface="+mn-ea"/>
              </a:rPr>
              <a:t>   </a:t>
            </a:r>
            <a:r>
              <a:rPr lang="zh-CN" altLang="en-US" sz="2800" b="1" dirty="0">
                <a:solidFill>
                  <a:srgbClr val="E81818"/>
                </a:solidFill>
                <a:latin typeface="黑体" panose="02010609060101010101" charset="-122"/>
                <a:ea typeface="黑体" panose="02010609060101010101" charset="-122"/>
                <a:cs typeface="黑体" panose="02010609060101010101" charset="-122"/>
                <a:sym typeface="+mn-ea"/>
              </a:rPr>
              <a:t>四、原子结构与元素的性质</a:t>
            </a:r>
            <a:endParaRPr lang="zh-CN"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sz="2800" b="1">
                <a:solidFill>
                  <a:schemeClr val="tx1"/>
                </a:solidFill>
                <a:latin typeface="宋体" panose="02010600030101010101" pitchFamily="2" charset="-122"/>
                <a:ea typeface="宋体" panose="02010600030101010101" pitchFamily="2" charset="-122"/>
                <a:cs typeface="宋体" panose="02010600030101010101" pitchFamily="2" charset="-122"/>
              </a:rPr>
              <a:t>（一）</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碱金属元素</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rPr>
              <a:t>元素的性质</a:t>
            </a:r>
            <a:r>
              <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rPr>
              <a:t>金属性与非金属性</a:t>
            </a:r>
            <a:endPar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endPar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endPar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endPar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rPr>
              <a:t>碱金属元素</a:t>
            </a:r>
            <a:endPar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indent="528955" algn="l"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碱金属元素包括</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填名称及元素符号</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锂</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(Li)</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、钠</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(Na)</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、钾</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(K)</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、铷</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(Rb)</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、铯</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(Cs)</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等。</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l"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相似性。</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l"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最外层均有</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个电子。</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l" fontAlgn="auto">
              <a:lnSpc>
                <a:spcPct val="130000"/>
              </a:lnSpc>
              <a:spcBef>
                <a:spcPts val="0"/>
              </a:spcBef>
              <a:spcAft>
                <a:spcPts val="0"/>
              </a:spcAft>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bldLst>
      <p:bldP spid="31"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pic>
        <p:nvPicPr>
          <p:cNvPr id="2" name="图片 1"/>
          <p:cNvPicPr>
            <a:picLocks noChangeAspect="1"/>
          </p:cNvPicPr>
          <p:nvPr/>
        </p:nvPicPr>
        <p:blipFill>
          <a:blip r:embed="rId1"/>
          <a:stretch>
            <a:fillRect/>
          </a:stretch>
        </p:blipFill>
        <p:spPr>
          <a:xfrm>
            <a:off x="4197350" y="3429000"/>
            <a:ext cx="5098415" cy="520065"/>
          </a:xfrm>
          <a:prstGeom prst="rect">
            <a:avLst/>
          </a:prstGeom>
        </p:spPr>
      </p:pic>
      <p:pic>
        <p:nvPicPr>
          <p:cNvPr id="3" name="图片 2"/>
          <p:cNvPicPr>
            <a:picLocks noChangeAspect="1"/>
          </p:cNvPicPr>
          <p:nvPr/>
        </p:nvPicPr>
        <p:blipFill>
          <a:blip r:embed="rId2"/>
          <a:stretch>
            <a:fillRect/>
          </a:stretch>
        </p:blipFill>
        <p:spPr>
          <a:xfrm>
            <a:off x="4278630" y="5375910"/>
            <a:ext cx="4184015" cy="561340"/>
          </a:xfrm>
          <a:prstGeom prst="rect">
            <a:avLst/>
          </a:prstGeom>
        </p:spPr>
      </p:pic>
      <p:sp>
        <p:nvSpPr>
          <p:cNvPr id="31" name="文本框 30"/>
          <p:cNvSpPr txBox="1"/>
          <p:nvPr/>
        </p:nvSpPr>
        <p:spPr>
          <a:xfrm>
            <a:off x="655320" y="581660"/>
            <a:ext cx="10862945" cy="5591810"/>
          </a:xfrm>
          <a:prstGeom prst="rect">
            <a:avLst/>
          </a:prstGeom>
          <a:noFill/>
        </p:spPr>
        <p:txBody>
          <a:bodyPr wrap="square" rtlCol="0">
            <a:noAutofit/>
          </a:bodyPr>
          <a:p>
            <a:pPr indent="528955" algn="l"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递变性。</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l" fontAlgn="auto">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电子层数逐渐增多，原子半径逐渐增大。</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碱金属的化学性质。</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①</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钠、钾与氧气反应比较实验。</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实验现象：都能在空气中燃烧，钠产生黄色火焰，钾产生紫色火焰</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透过蓝色钴玻璃观察</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钾燃烧更剧烈。</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b.</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反应的化学方程式：</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②</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钾与水</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加有酚酞</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反应的实验</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现象：浮于水面上，并熔化为闪亮的小球，四处游动，发出嘶嘶的响声，并伴有燃烧，</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溶液呈红色。</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b.</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反应的化学方程式：</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bldLst>
      <p:bldP spid="31"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1" name="文本框 30"/>
              <p:cNvSpPr txBox="1"/>
              <p:nvPr/>
            </p:nvSpPr>
            <p:spPr>
              <a:xfrm>
                <a:off x="704215" y="692785"/>
                <a:ext cx="10814050" cy="5480685"/>
              </a:xfrm>
              <a:prstGeom prst="rect">
                <a:avLst/>
              </a:prstGeom>
              <a:noFill/>
            </p:spPr>
            <p:txBody>
              <a:bodyPr wrap="square" rtlCol="0">
                <a:noAutofit/>
              </a:bodyPr>
              <a:p>
                <a:pPr indent="528955" algn="just" fontAlgn="auto">
                  <a:lnSpc>
                    <a:spcPct val="130000"/>
                  </a:lnSpc>
                  <a:spcBef>
                    <a:spcPts val="0"/>
                  </a:spcBef>
                  <a:spcAft>
                    <a:spcPts val="0"/>
                  </a:spcAft>
                </a:pP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②</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钾与水</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加有酚酞</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反应的实验。</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c.</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与</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Na</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和水反应相比，现象不同：反应比钠和水剧烈，并伴有燃烧；</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结论：</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K</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的活泼性比</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Na</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的强。</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l" fontAlgn="auto">
                  <a:lnSpc>
                    <a:spcPct val="130000"/>
                  </a:lnSpc>
                  <a:spcBef>
                    <a:spcPts val="0"/>
                  </a:spcBef>
                  <a:spcAft>
                    <a:spcPts val="0"/>
                  </a:spcAft>
                  <a:buClrTx/>
                  <a:buSzTx/>
                  <a:buFontTx/>
                </a:pP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③</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锂与氧气</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加热</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、锂与</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H</a:t>
                </a:r>
                <a:r>
                  <a:rPr lang="en-US" altLang="zh-CN" sz="2400"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O</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反应的化学方程式分别为</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l" fontAlgn="auto">
                  <a:lnSpc>
                    <a:spcPct val="130000"/>
                  </a:lnSpc>
                  <a:spcBef>
                    <a:spcPts val="0"/>
                  </a:spcBef>
                  <a:spcAft>
                    <a:spcPts val="0"/>
                  </a:spcAft>
                  <a:buClrTx/>
                  <a:buSzTx/>
                  <a:buFontTx/>
                </a:pP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4Li+O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a:t>
                </a:r>
                <a14:m>
                  <m:oMath xmlns:m="http://schemas.openxmlformats.org/officeDocument/2006/math">
                    <m:r>
                      <a:rPr lang="en-US" altLang="zh-CN" sz="2400" b="1" i="1">
                        <a:solidFill>
                          <a:schemeClr val="tx1"/>
                        </a:solidFill>
                        <a:latin typeface="Cambria Math" panose="02040503050406030204" charset="0"/>
                        <a:ea typeface="宋体" panose="02010600030101010101" pitchFamily="2" charset="-122"/>
                        <a:cs typeface="Cambria Math" panose="02040503050406030204" charset="0"/>
                      </a:rPr>
                      <m:t>≜</m:t>
                    </m:r>
                  </m:oMath>
                </a14:m>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2Li</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O </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2Li+ 2H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O </a:t>
                </a:r>
                <a14:m>
                  <m:oMath xmlns:m="http://schemas.openxmlformats.org/officeDocument/2006/math">
                    <m:r>
                      <a:rPr lang="en-US" altLang="zh-CN" sz="2400" b="1">
                        <a:solidFill>
                          <a:schemeClr val="tx1"/>
                        </a:solidFill>
                        <a:latin typeface="Cambria Math" panose="02040503050406030204" charset="0"/>
                        <a:ea typeface="宋体" panose="02010600030101010101" pitchFamily="2" charset="-122"/>
                        <a:cs typeface="Cambria Math" panose="02040503050406030204" charset="0"/>
                      </a:rPr>
                      <m:t>=</m:t>
                    </m:r>
                  </m:oMath>
                </a14:m>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2LiOH+H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rPr>
                  <a:t>3.碱金属性质的递变规律及原因</a:t>
                </a:r>
                <a:endPar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indent="528955" algn="l" fontAlgn="auto">
                  <a:lnSpc>
                    <a:spcPct val="130000"/>
                  </a:lnSpc>
                  <a:spcBef>
                    <a:spcPts val="0"/>
                  </a:spcBef>
                  <a:spcAft>
                    <a:spcPts val="0"/>
                  </a:spcAft>
                  <a:buClrTx/>
                  <a:buSzTx/>
                  <a:buFontTx/>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从</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Li</a:t>
                </a: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Cs</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，电子层数逐渐增多，原子半径逐渐增大，原子核对最外层电子的引力逐渐减弱，原子失去电子的能力逐渐增强，</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金属性逐渐增强。</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704215" y="692785"/>
                <a:ext cx="10814050" cy="5480685"/>
              </a:xfrm>
              <a:prstGeom prst="rect">
                <a:avLst/>
              </a:prstGeom>
              <a:blipFill rotWithShape="1">
                <a:blip r:embed="rId1"/>
                <a:stretch>
                  <a:fillRect/>
                </a:stretch>
              </a:blipFill>
            </p:spPr>
            <p:txBody>
              <a:bodyPr/>
              <a:lstStyle/>
              <a:p>
                <a:r>
                  <a:rPr lang="zh-CN" altLang="en-US">
                    <a:noFill/>
                  </a:rPr>
                  <a:t> </a:t>
                </a:r>
              </a:p>
            </p:txBody>
          </p:sp>
        </mc:Fallback>
      </mc:AlternateContent>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Tree>
  </p:cSld>
  <p:clrMapOvr>
    <a:masterClrMapping/>
  </p:clrMapOvr>
  <p:transition spd="med">
    <p:pull/>
  </p:transition>
  <p:timing>
    <p:tnLst>
      <p:par>
        <p:cTn id="1" dur="indefinite" restart="never" nodeType="tmRoot"/>
      </p:par>
    </p:tnLst>
    <p:bldLst>
      <p:bldP spid="31"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7058660" y="58229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435610"/>
            <a:ext cx="10518140" cy="3100070"/>
          </a:xfrm>
          <a:prstGeom prst="rect">
            <a:avLst/>
          </a:prstGeom>
          <a:noFill/>
        </p:spPr>
        <p:txBody>
          <a:bodyPr wrap="square" rtlCol="0">
            <a:noAutofit/>
          </a:bodyPr>
          <a:p>
            <a:pPr indent="528955" algn="just" fontAlgn="auto">
              <a:lnSpc>
                <a:spcPct val="130000"/>
              </a:lnSpc>
              <a:spcBef>
                <a:spcPts val="0"/>
              </a:spcBef>
              <a:spcAft>
                <a:spcPts val="0"/>
              </a:spcAft>
            </a:pPr>
            <a:r>
              <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rPr>
              <a:t>4.碱金属单质的物理性质</a:t>
            </a:r>
            <a:endPar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endPar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endPar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410335" y="1065530"/>
            <a:ext cx="7540625" cy="2050415"/>
          </a:xfrm>
          <a:prstGeom prst="rect">
            <a:avLst/>
          </a:prstGeom>
        </p:spPr>
      </p:pic>
      <p:pic>
        <p:nvPicPr>
          <p:cNvPr id="3" name="图片 2"/>
          <p:cNvPicPr>
            <a:picLocks noChangeAspect="1"/>
          </p:cNvPicPr>
          <p:nvPr/>
        </p:nvPicPr>
        <p:blipFill>
          <a:blip r:embed="rId2"/>
          <a:stretch>
            <a:fillRect/>
          </a:stretch>
        </p:blipFill>
        <p:spPr>
          <a:xfrm>
            <a:off x="1410335" y="4837430"/>
            <a:ext cx="7258685" cy="1784350"/>
          </a:xfrm>
          <a:prstGeom prst="rect">
            <a:avLst/>
          </a:prstGeom>
        </p:spPr>
      </p:pic>
      <p:sp>
        <p:nvSpPr>
          <p:cNvPr id="4" name="文本框 3"/>
          <p:cNvSpPr txBox="1"/>
          <p:nvPr/>
        </p:nvSpPr>
        <p:spPr>
          <a:xfrm>
            <a:off x="784860" y="3168650"/>
            <a:ext cx="10518140" cy="2086610"/>
          </a:xfrm>
          <a:prstGeom prst="rect">
            <a:avLst/>
          </a:prstGeom>
          <a:noFill/>
        </p:spPr>
        <p:txBody>
          <a:bodyPr wrap="square" rtlCol="0">
            <a:noAutofit/>
          </a:bodyPr>
          <a:p>
            <a:pPr indent="0" algn="just" fontAlgn="auto">
              <a:lnSpc>
                <a:spcPct val="130000"/>
              </a:lnSpc>
              <a:spcBef>
                <a:spcPts val="0"/>
              </a:spcBef>
              <a:spcAft>
                <a:spcPts val="0"/>
              </a:spcAft>
            </a:pP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（二）卤族元素</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l"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卤族元素简称卤素，</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包括氟</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(F)</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、氯</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(Cl)</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、溴</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(Br)</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、碘</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(I)</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和砹</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rPr>
              <a:t>1.卤素单质的物理性质</a:t>
            </a:r>
            <a:endPar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1"/>
      <p:bldP spid="4" grpId="0"/>
      <p:bldP spid="4"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pic>
        <p:nvPicPr>
          <p:cNvPr id="2" name="图片 1"/>
          <p:cNvPicPr>
            <a:picLocks noChangeAspect="1"/>
          </p:cNvPicPr>
          <p:nvPr/>
        </p:nvPicPr>
        <p:blipFill>
          <a:blip r:embed="rId1"/>
          <a:stretch>
            <a:fillRect/>
          </a:stretch>
        </p:blipFill>
        <p:spPr>
          <a:xfrm>
            <a:off x="1465580" y="4130675"/>
            <a:ext cx="6889750" cy="1062990"/>
          </a:xfrm>
          <a:prstGeom prst="rect">
            <a:avLst/>
          </a:prstGeom>
        </p:spPr>
      </p:pic>
      <p:pic>
        <p:nvPicPr>
          <p:cNvPr id="3" name="图片 2"/>
          <p:cNvPicPr>
            <a:picLocks noChangeAspect="1"/>
          </p:cNvPicPr>
          <p:nvPr/>
        </p:nvPicPr>
        <p:blipFill>
          <a:blip r:embed="rId2"/>
          <a:srcRect t="19071"/>
          <a:stretch>
            <a:fillRect/>
          </a:stretch>
        </p:blipFill>
        <p:spPr>
          <a:xfrm>
            <a:off x="1465580" y="5193665"/>
            <a:ext cx="6889750" cy="1381760"/>
          </a:xfrm>
          <a:prstGeom prst="rect">
            <a:avLst/>
          </a:prstGeom>
        </p:spPr>
      </p:pic>
      <p:sp>
        <p:nvSpPr>
          <p:cNvPr id="31" name="文本框 30"/>
          <p:cNvSpPr txBox="1"/>
          <p:nvPr/>
        </p:nvSpPr>
        <p:spPr>
          <a:xfrm>
            <a:off x="784860" y="582930"/>
            <a:ext cx="10518140" cy="5893435"/>
          </a:xfrm>
          <a:prstGeom prst="rect">
            <a:avLst/>
          </a:prstGeom>
          <a:noFill/>
        </p:spPr>
        <p:txBody>
          <a:bodyPr wrap="square" rtlCol="0">
            <a:noAutofit/>
          </a:bodyPr>
          <a:p>
            <a:pPr indent="0" algn="just" fontAlgn="auto">
              <a:lnSpc>
                <a:spcPct val="130000"/>
              </a:lnSpc>
              <a:spcBef>
                <a:spcPts val="0"/>
              </a:spcBef>
              <a:spcAft>
                <a:spcPts val="0"/>
              </a:spcAft>
            </a:pPr>
            <a:r>
              <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rPr>
              <a:t>   2.</a:t>
            </a:r>
            <a:r>
              <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rPr>
              <a:t>原子结构特点</a:t>
            </a:r>
            <a:r>
              <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rPr>
              <a:t>(F</a:t>
            </a:r>
            <a:r>
              <a:rPr lang="en-US" altLang="en-US" sz="2800">
                <a:solidFill>
                  <a:schemeClr val="accent1"/>
                </a:solidFill>
                <a:latin typeface="宋体" panose="02010600030101010101" pitchFamily="2" charset="-122"/>
                <a:ea typeface="宋体" panose="02010600030101010101" pitchFamily="2" charset="-122"/>
                <a:cs typeface="宋体" panose="02010600030101010101" pitchFamily="2" charset="-122"/>
              </a:rPr>
              <a:t>→</a:t>
            </a:r>
            <a:r>
              <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rPr>
              <a:t>I)</a:t>
            </a:r>
            <a:endPar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indent="528955" algn="l"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相似性。</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l"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最外层电子数均为</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7</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l"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递变性。</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l"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电子层数逐渐增多，</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原子半径逐渐增大。</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l" fontAlgn="auto">
              <a:lnSpc>
                <a:spcPct val="130000"/>
              </a:lnSpc>
              <a:spcBef>
                <a:spcPts val="0"/>
              </a:spcBef>
              <a:spcAft>
                <a:spcPts val="0"/>
              </a:spcAft>
            </a:pPr>
            <a:r>
              <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rPr>
              <a:t>3.</a:t>
            </a:r>
            <a:r>
              <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rPr>
              <a:t>卤素单质的化学性质</a:t>
            </a:r>
            <a:endPar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indent="528955" algn="l"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卤素单质与氢气的反应。</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l" fontAlgn="auto">
              <a:lnSpc>
                <a:spcPct val="130000"/>
              </a:lnSpc>
              <a:spcBef>
                <a:spcPts val="0"/>
              </a:spcBef>
              <a:spcAft>
                <a:spcPts val="0"/>
              </a:spcAft>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bldLst>
      <p:bldP spid="31"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612140" y="674370"/>
                <a:ext cx="11051540" cy="6000115"/>
              </a:xfrm>
              <a:prstGeom prst="rect">
                <a:avLst/>
              </a:prstGeom>
              <a:noFill/>
            </p:spPr>
            <p:txBody>
              <a:bodyPr wrap="square" rtlCol="0">
                <a:noAutofit/>
              </a:bodyPr>
              <a:p>
                <a:pPr indent="0"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卤素单质间的置换反应。</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l" fontAlgn="auto">
                  <a:lnSpc>
                    <a:spcPct val="130000"/>
                  </a:lnSpc>
                  <a:spcBef>
                    <a:spcPts val="0"/>
                  </a:spcBef>
                  <a:spcAft>
                    <a:spcPts val="0"/>
                  </a:spcAft>
                </a:pP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①</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Cl</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与</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KBr</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的反应：</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2KBr+Cl</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a:t>
                </a:r>
                <a14:m>
                  <m:oMath xmlns:m="http://schemas.openxmlformats.org/officeDocument/2006/math">
                    <m:r>
                      <a:rPr lang="en-US" altLang="zh-CN" sz="2400" b="1">
                        <a:solidFill>
                          <a:schemeClr val="tx1"/>
                        </a:solidFill>
                        <a:latin typeface="Cambria Math" panose="02040503050406030204" charset="0"/>
                        <a:ea typeface="宋体" panose="02010600030101010101" pitchFamily="2" charset="-122"/>
                        <a:cs typeface="Cambria Math" panose="02040503050406030204" charset="0"/>
                      </a:rPr>
                      <m:t>=</m:t>
                    </m:r>
                  </m:oMath>
                </a14:m>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2KCl+Br</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aseline="-250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l" fontAlgn="auto">
                  <a:lnSpc>
                    <a:spcPct val="130000"/>
                  </a:lnSpc>
                  <a:spcBef>
                    <a:spcPts val="0"/>
                  </a:spcBef>
                  <a:spcAft>
                    <a:spcPts val="0"/>
                  </a:spcAft>
                </a:pP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②</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Cl</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与</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KI</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的反应：</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Cl</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 </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+2KI</a:t>
                </a:r>
                <a14:m>
                  <m:oMath xmlns:m="http://schemas.openxmlformats.org/officeDocument/2006/math">
                    <m:r>
                      <a:rPr lang="en-US" altLang="zh-CN" sz="2400" b="1">
                        <a:solidFill>
                          <a:schemeClr val="tx1"/>
                        </a:solidFill>
                        <a:latin typeface="Cambria Math" panose="02040503050406030204" charset="0"/>
                        <a:ea typeface="宋体" panose="02010600030101010101" pitchFamily="2" charset="-122"/>
                        <a:cs typeface="Cambria Math" panose="02040503050406030204" charset="0"/>
                      </a:rPr>
                      <m:t>=</m:t>
                    </m:r>
                  </m:oMath>
                </a14:m>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2KCl+I</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aseline="-250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l" fontAlgn="auto">
                  <a:lnSpc>
                    <a:spcPct val="130000"/>
                  </a:lnSpc>
                  <a:spcBef>
                    <a:spcPts val="0"/>
                  </a:spcBef>
                  <a:spcAft>
                    <a:spcPts val="0"/>
                  </a:spcAft>
                </a:pP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③</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Br</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与</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KI</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的反应：</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Br</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 </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+2KI</a:t>
                </a:r>
                <a14:m>
                  <m:oMath xmlns:m="http://schemas.openxmlformats.org/officeDocument/2006/math">
                    <m:r>
                      <a:rPr lang="en-US" altLang="zh-CN" sz="2400" b="1">
                        <a:solidFill>
                          <a:schemeClr val="tx1"/>
                        </a:solidFill>
                        <a:latin typeface="Cambria Math" panose="02040503050406030204" charset="0"/>
                        <a:ea typeface="宋体" panose="02010600030101010101" pitchFamily="2" charset="-122"/>
                        <a:cs typeface="Cambria Math" panose="02040503050406030204" charset="0"/>
                      </a:rPr>
                      <m:t>=</m:t>
                    </m:r>
                  </m:oMath>
                </a14:m>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2KBr+I</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aseline="-250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l" fontAlgn="auto">
                  <a:lnSpc>
                    <a:spcPct val="130000"/>
                  </a:lnSpc>
                  <a:spcBef>
                    <a:spcPts val="0"/>
                  </a:spcBef>
                  <a:spcAft>
                    <a:spcPts val="0"/>
                  </a:spcAft>
                </a:pPr>
                <a:r>
                  <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rPr>
                  <a:t> </a:t>
                </a:r>
                <a:r>
                  <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rPr>
                  <a:t>4.卤素性质的递变规律及原因</a:t>
                </a:r>
                <a:endPar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indent="528955" algn="l"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从</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F</a:t>
                </a: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I</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，电子层数逐渐增多，原子半径逐渐增大，原子核对最外层电子的引力逐渐减小，原子得电子能力逐渐减弱，</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非金属性逐渐减弱。</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l" fontAlgn="auto">
                  <a:lnSpc>
                    <a:spcPct val="130000"/>
                  </a:lnSpc>
                  <a:spcBef>
                    <a:spcPts val="0"/>
                  </a:spcBef>
                  <a:spcAft>
                    <a:spcPts val="0"/>
                  </a:spcAft>
                </a:pPr>
                <a:r>
                  <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rPr>
                  <a:t> 5.</a:t>
                </a:r>
                <a:r>
                  <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rPr>
                  <a:t>元素周期表中同主族元素的相似性与递变性</a:t>
                </a:r>
                <a:endPar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indent="528955" algn="l"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在元素周期表中</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同主族元素从上到下</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电子层数增多</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原子半径逐渐增大</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失电子能力逐渐增强</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得电子能力逐渐减弱</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所以金属性逐渐增强</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非金属性逐渐减弱。</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612140" y="674370"/>
                <a:ext cx="11051540" cy="6000115"/>
              </a:xfrm>
              <a:prstGeom prst="rect">
                <a:avLst/>
              </a:prstGeom>
              <a:blipFill rotWithShape="1">
                <a:blip r:embed="rId1"/>
                <a:stretch>
                  <a:fillRect r="-1494"/>
                </a:stretch>
              </a:blipFill>
            </p:spPr>
            <p:txBody>
              <a:bodyPr/>
              <a:lstStyle/>
              <a:p>
                <a:r>
                  <a:rPr lang="zh-CN" altLang="en-US">
                    <a:noFill/>
                  </a:rPr>
                  <a:t> </a:t>
                </a:r>
              </a:p>
            </p:txBody>
          </p:sp>
        </mc:Fallback>
      </mc:AlternateContent>
    </p:spTree>
  </p:cSld>
  <p:clrMapOvr>
    <a:masterClrMapping/>
  </p:clrMapOvr>
  <p:transition spd="med">
    <p:pull/>
  </p:transition>
  <p:timing>
    <p:tnLst>
      <p:par>
        <p:cTn id="1" dur="indefinite" restart="never" nodeType="tmRoot"/>
      </p:par>
    </p:tnLst>
    <p:bldLst>
      <p:bldP spid="31"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3876675" cy="7724140"/>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rPr>
              <a:t>2</a:t>
            </a:r>
            <a:endPar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19785" y="2372995"/>
            <a:ext cx="10582910" cy="1198880"/>
          </a:xfrm>
          <a:prstGeom prst="rect">
            <a:avLst/>
          </a:prstGeom>
        </p:spPr>
        <p:txBody>
          <a:bodyPr wrap="square">
            <a:spAutoFit/>
          </a:bodyPr>
          <a:lstStyle/>
          <a:p>
            <a:pPr algn="ctr"/>
            <a:r>
              <a:rPr lang="zh-CN" altLang="en-US"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第二节</a:t>
            </a:r>
            <a:r>
              <a:rPr lang="en-US" altLang="zh-CN"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 </a:t>
            </a:r>
            <a:r>
              <a:rPr lang="zh-CN" altLang="en-US"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元素周期律</a:t>
            </a:r>
            <a:endParaRPr lang="zh-CN" altLang="en-US"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1148715" y="2355215"/>
            <a:ext cx="10152380" cy="2306955"/>
          </a:xfrm>
          <a:prstGeom prst="rect">
            <a:avLst/>
          </a:prstGeom>
          <a:noFill/>
        </p:spPr>
        <p:txBody>
          <a:bodyPr wrap="square" rtlCol="0">
            <a:spAutoFit/>
          </a:bodyPr>
          <a:p>
            <a:pPr algn="ctr"/>
            <a:r>
              <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第四章</a:t>
            </a:r>
            <a:r>
              <a:rPr lang="en-US" altLang="zh-CN"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 </a:t>
            </a:r>
            <a:endParaRPr lang="en-US" altLang="zh-CN"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endParaRPr>
          </a:p>
          <a:p>
            <a:pPr algn="ctr"/>
            <a:r>
              <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物质结构</a:t>
            </a:r>
            <a:r>
              <a:rPr lang="en-US" altLang="zh-CN"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  </a:t>
            </a:r>
            <a:r>
              <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元素周期律</a:t>
            </a:r>
            <a:endPar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30"/>
          <p:cNvSpPr txBox="1"/>
          <p:nvPr/>
        </p:nvSpPr>
        <p:spPr>
          <a:xfrm>
            <a:off x="644525" y="251460"/>
            <a:ext cx="10805160" cy="6205220"/>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dirty="0">
                <a:solidFill>
                  <a:srgbClr val="E81818"/>
                </a:solidFill>
                <a:latin typeface="黑体" panose="02010609060101010101" charset="-122"/>
                <a:ea typeface="黑体" panose="02010609060101010101" charset="-122"/>
                <a:cs typeface="黑体" panose="02010609060101010101" charset="-122"/>
                <a:sym typeface="+mn-ea"/>
              </a:rPr>
              <a:t>一、元素性质的周期性变化规律</a:t>
            </a:r>
            <a:endParaRPr lang="en-US" altLang="zh-CN"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（一）同周期从左到右的结构与性质的递变性</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endParaRPr lang="en-US" altLang="zh-CN"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（二）元素周期律</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rPr>
              <a:t>内容：</a:t>
            </a:r>
            <a:r>
              <a:rPr lang="zh-CN" altLang="en-US" sz="2400">
                <a:latin typeface="宋体" panose="02010600030101010101" pitchFamily="2" charset="-122"/>
                <a:ea typeface="宋体" panose="02010600030101010101" pitchFamily="2" charset="-122"/>
                <a:cs typeface="宋体" panose="02010600030101010101" pitchFamily="2" charset="-122"/>
              </a:rPr>
              <a:t>元素的性质随着原子序数的递增而呈周期性的变化。</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rPr>
              <a:t>实质：</a:t>
            </a:r>
            <a:r>
              <a:rPr lang="zh-CN" altLang="en-US" sz="2400">
                <a:latin typeface="宋体" panose="02010600030101010101" pitchFamily="2" charset="-122"/>
                <a:ea typeface="宋体" panose="02010600030101010101" pitchFamily="2" charset="-122"/>
                <a:cs typeface="宋体" panose="02010600030101010101" pitchFamily="2" charset="-122"/>
              </a:rPr>
              <a:t>元素性质的周期性变化是元素原子的核外电子排布周期性变化的必然结果。</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pic>
        <p:nvPicPr>
          <p:cNvPr id="3" name="图片 2"/>
          <p:cNvPicPr>
            <a:picLocks noChangeAspect="1"/>
          </p:cNvPicPr>
          <p:nvPr/>
        </p:nvPicPr>
        <p:blipFill>
          <a:blip r:embed="rId1"/>
          <a:stretch>
            <a:fillRect/>
          </a:stretch>
        </p:blipFill>
        <p:spPr>
          <a:xfrm>
            <a:off x="1516380" y="1504950"/>
            <a:ext cx="7729220" cy="1198880"/>
          </a:xfrm>
          <a:prstGeom prst="rect">
            <a:avLst/>
          </a:prstGeom>
        </p:spPr>
      </p:pic>
      <p:pic>
        <p:nvPicPr>
          <p:cNvPr id="4" name="图片 3"/>
          <p:cNvPicPr>
            <a:picLocks noChangeAspect="1"/>
          </p:cNvPicPr>
          <p:nvPr/>
        </p:nvPicPr>
        <p:blipFill>
          <a:blip r:embed="rId2"/>
          <a:stretch>
            <a:fillRect/>
          </a:stretch>
        </p:blipFill>
        <p:spPr>
          <a:xfrm>
            <a:off x="1516380" y="2703830"/>
            <a:ext cx="7706360" cy="2063115"/>
          </a:xfrm>
          <a:prstGeom prst="rect">
            <a:avLst/>
          </a:prstGeom>
        </p:spPr>
      </p:pic>
    </p:spTree>
  </p:cSld>
  <p:clrMapOvr>
    <a:masterClrMapping/>
  </p:clrMapOvr>
  <p:transition spd="med">
    <p:pull/>
  </p:transition>
  <p:timing>
    <p:tnLst>
      <p:par>
        <p:cTn id="1" dur="indefinite" restart="never" nodeType="tmRoot"/>
      </p:par>
    </p:tnLst>
    <p:bldLst>
      <p:bldP spid="31"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30"/>
          <p:cNvSpPr txBox="1"/>
          <p:nvPr/>
        </p:nvSpPr>
        <p:spPr>
          <a:xfrm>
            <a:off x="635635" y="582930"/>
            <a:ext cx="10882630" cy="6009640"/>
          </a:xfrm>
          <a:prstGeom prst="rect">
            <a:avLst/>
          </a:prstGeom>
          <a:noFill/>
        </p:spPr>
        <p:txBody>
          <a:bodyPr wrap="square" rtlCol="0">
            <a:noAutofit/>
          </a:bodyPr>
          <a:p>
            <a:pPr algn="just">
              <a:lnSpc>
                <a:spcPct val="130000"/>
              </a:lnSpc>
              <a:spcBef>
                <a:spcPts val="0"/>
              </a:spcBef>
              <a:spcAft>
                <a:spcPts val="0"/>
              </a:spcAft>
            </a:pPr>
            <a:r>
              <a:rPr lang="en-US" altLang="zh-CN" sz="2800" b="1" dirty="0">
                <a:solidFill>
                  <a:srgbClr val="E81818"/>
                </a:solidFill>
                <a:latin typeface="黑体" panose="02010609060101010101" charset="-122"/>
                <a:ea typeface="黑体" panose="02010609060101010101" charset="-122"/>
                <a:cs typeface="黑体" panose="02010609060101010101" charset="-122"/>
                <a:sym typeface="+mn-ea"/>
              </a:rPr>
              <a:t>   </a:t>
            </a:r>
            <a:r>
              <a:rPr lang="zh-CN" altLang="en-US" sz="2800" b="1" dirty="0">
                <a:solidFill>
                  <a:srgbClr val="E81818"/>
                </a:solidFill>
                <a:latin typeface="黑体" panose="02010609060101010101" charset="-122"/>
                <a:ea typeface="黑体" panose="02010609060101010101" charset="-122"/>
                <a:cs typeface="黑体" panose="02010609060101010101" charset="-122"/>
                <a:sym typeface="+mn-ea"/>
              </a:rPr>
              <a:t>二、元素周期表和元素周期律的应用</a:t>
            </a:r>
            <a:endParaRPr lang="zh-CN" altLang="en-US" sz="2800" b="1" dirty="0">
              <a:solidFill>
                <a:srgbClr val="E81818"/>
              </a:solidFill>
              <a:latin typeface="黑体" panose="02010609060101010101" charset="-122"/>
              <a:ea typeface="黑体" panose="02010609060101010101" charset="-122"/>
              <a:cs typeface="黑体" panose="02010609060101010101" charset="-122"/>
            </a:endParaRPr>
          </a:p>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（一）元素周期表中金属元素与非金属元素的分区</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rPr>
              <a:t>金属元素和非金属元素在元素周期表中有相对明确的分区现象。如右图所示，</a:t>
            </a:r>
            <a:r>
              <a:rPr lang="zh-CN" altLang="en-US" sz="2400">
                <a:latin typeface="宋体" panose="02010600030101010101" pitchFamily="2" charset="-122"/>
                <a:ea typeface="宋体" panose="02010600030101010101" pitchFamily="2" charset="-122"/>
                <a:cs typeface="宋体" panose="02010600030101010101" pitchFamily="2" charset="-122"/>
              </a:rPr>
              <a:t>虚线左下方是金属元素，虚线右上方是非金属元素。</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pic>
        <p:nvPicPr>
          <p:cNvPr id="2" name="图片 1"/>
          <p:cNvPicPr>
            <a:picLocks noChangeAspect="1"/>
          </p:cNvPicPr>
          <p:nvPr/>
        </p:nvPicPr>
        <p:blipFill>
          <a:blip r:embed="rId1"/>
          <a:stretch>
            <a:fillRect/>
          </a:stretch>
        </p:blipFill>
        <p:spPr>
          <a:xfrm>
            <a:off x="5389245" y="2739390"/>
            <a:ext cx="4211320" cy="3947795"/>
          </a:xfrm>
          <a:prstGeom prst="rect">
            <a:avLst/>
          </a:prstGeom>
        </p:spPr>
      </p:pic>
    </p:spTree>
  </p:cSld>
  <p:clrMapOvr>
    <a:masterClrMapping/>
  </p:clrMapOvr>
  <p:transition spd="med">
    <p:pull/>
  </p:transition>
  <p:timing>
    <p:tnLst>
      <p:par>
        <p:cTn id="1" dur="indefinite" restart="never" nodeType="tmRoot"/>
      </p:par>
    </p:tnLst>
    <p:bldLst>
      <p:bldP spid="31"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30"/>
          <p:cNvSpPr txBox="1"/>
          <p:nvPr/>
        </p:nvSpPr>
        <p:spPr>
          <a:xfrm>
            <a:off x="785495" y="582930"/>
            <a:ext cx="10708005" cy="6009640"/>
          </a:xfrm>
          <a:prstGeom prst="rect">
            <a:avLst/>
          </a:prstGeom>
          <a:noFill/>
        </p:spPr>
        <p:txBody>
          <a:bodyPr wrap="square" rtlCol="0">
            <a:noAutofit/>
          </a:bodyPr>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在分界线的左侧</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Ⅰ</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族</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还包括非金属元素</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H</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元素周期表的左下方金属性最强的元素是</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Cs(Fr</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是放射性元素，不考虑</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最高价氧化</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物对应水化物的碱性最强的</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CsOH</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。右上方非金属性最强的元素是</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F,</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但最高价氧化物</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对应水化物的酸性最强的是</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HClO</a:t>
            </a:r>
            <a:r>
              <a:rPr lang="en-US" altLang="zh-CN" sz="2400" baseline="-25000">
                <a:solidFill>
                  <a:schemeClr val="tx1"/>
                </a:solidFill>
                <a:latin typeface="宋体" panose="02010600030101010101" pitchFamily="2" charset="-122"/>
                <a:ea typeface="宋体" panose="02010600030101010101" pitchFamily="2" charset="-122"/>
                <a:cs typeface="宋体" panose="02010600030101010101" pitchFamily="2" charset="-122"/>
              </a:rPr>
              <a:t>4</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(F</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无正价</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由于元素的金属性和非金属性之间没有严格的界线，因此位于分界线附近的元素既能表现出一定的金属性</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又能表现出一定的非金属性。</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Tree>
  </p:cSld>
  <p:clrMapOvr>
    <a:masterClrMapping/>
  </p:clrMapOvr>
  <p:transition spd="med">
    <p:pull/>
  </p:transition>
  <p:timing>
    <p:tnLst>
      <p:par>
        <p:cTn id="1" dur="indefinite" restart="never" nodeType="tmRoot"/>
      </p:par>
    </p:tnLst>
    <p:bldLst>
      <p:bldP spid="31"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1" name="文本框 30"/>
              <p:cNvSpPr txBox="1"/>
              <p:nvPr/>
            </p:nvSpPr>
            <p:spPr>
              <a:xfrm>
                <a:off x="635635" y="582295"/>
                <a:ext cx="10783570" cy="559879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（二）元素化合价的定量关系</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主要元素的最高正化合价</a:t>
                </a:r>
                <a14:m>
                  <m:oMath xmlns:m="http://schemas.openxmlformats.org/officeDocument/2006/math">
                    <m:r>
                      <a:rPr lang="en-US" altLang="zh-CN" sz="2400">
                        <a:solidFill>
                          <a:schemeClr val="tx1"/>
                        </a:solidFill>
                        <a:latin typeface="Cambria Math" panose="02040503050406030204" charset="0"/>
                        <a:ea typeface="宋体" panose="02010600030101010101" pitchFamily="2" charset="-122"/>
                        <a:cs typeface="Cambria Math" panose="02040503050406030204" charset="0"/>
                      </a:rPr>
                      <m:t>=</m:t>
                    </m:r>
                  </m:oMath>
                </a14:m>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主族序数</a:t>
                </a:r>
                <a14:m>
                  <m:oMath xmlns:m="http://schemas.openxmlformats.org/officeDocument/2006/math">
                    <m:r>
                      <a:rPr lang="en-US" altLang="zh-CN" sz="2400">
                        <a:solidFill>
                          <a:schemeClr val="tx1"/>
                        </a:solidFill>
                        <a:latin typeface="Cambria Math" panose="02040503050406030204" charset="0"/>
                        <a:ea typeface="宋体" panose="02010600030101010101" pitchFamily="2" charset="-122"/>
                        <a:cs typeface="Cambria Math" panose="02040503050406030204" charset="0"/>
                      </a:rPr>
                      <m:t>=</m:t>
                    </m:r>
                  </m:oMath>
                </a14:m>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最外层电子数</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价电子数</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非金属元素的最高正化合价</a:t>
                </a:r>
                <a14:m>
                  <m:oMath xmlns:m="http://schemas.openxmlformats.org/officeDocument/2006/math">
                    <m:r>
                      <a:rPr lang="en-US" altLang="zh-CN" sz="2400">
                        <a:solidFill>
                          <a:schemeClr val="tx1"/>
                        </a:solidFill>
                        <a:latin typeface="Cambria Math" panose="02040503050406030204" charset="0"/>
                        <a:ea typeface="宋体" panose="02010600030101010101" pitchFamily="2" charset="-122"/>
                        <a:cs typeface="Cambria Math" panose="02040503050406030204" charset="0"/>
                      </a:rPr>
                      <m:t>=</m:t>
                    </m:r>
                  </m:oMath>
                </a14:m>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原子失去或偏移的最外层电子数</a:t>
                </a:r>
                <a14:m>
                  <m:oMath xmlns:m="http://schemas.openxmlformats.org/officeDocument/2006/math">
                    <m:r>
                      <a:rPr lang="en-US" altLang="zh-CN" sz="2400">
                        <a:solidFill>
                          <a:schemeClr val="tx1"/>
                        </a:solidFill>
                        <a:latin typeface="Cambria Math" panose="02040503050406030204" charset="0"/>
                        <a:ea typeface="宋体" panose="02010600030101010101" pitchFamily="2" charset="-122"/>
                        <a:cs typeface="Cambria Math" panose="02040503050406030204" charset="0"/>
                      </a:rPr>
                      <m:t>=</m:t>
                    </m:r>
                  </m:oMath>
                </a14:m>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主族序数。非金属元素的最高正价和它的负化合价的绝对值之和</a:t>
                </a:r>
                <a14:m>
                  <m:oMath xmlns:m="http://schemas.openxmlformats.org/officeDocument/2006/math">
                    <m:r>
                      <a:rPr lang="en-US" altLang="zh-CN" sz="2400">
                        <a:solidFill>
                          <a:schemeClr val="tx1"/>
                        </a:solidFill>
                        <a:latin typeface="Cambria Math" panose="02040503050406030204" charset="0"/>
                        <a:ea typeface="宋体" panose="02010600030101010101" pitchFamily="2" charset="-122"/>
                        <a:cs typeface="Cambria Math" panose="02040503050406030204" charset="0"/>
                      </a:rPr>
                      <m:t>=</m:t>
                    </m:r>
                  </m:oMath>
                </a14:m>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8</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fontAlgn="auto">
                  <a:lnSpc>
                    <a:spcPct val="130000"/>
                  </a:lnSpc>
                  <a:spcBef>
                    <a:spcPts val="0"/>
                  </a:spcBef>
                  <a:spcAft>
                    <a:spcPts val="0"/>
                  </a:spcAft>
                  <a:buClrTx/>
                  <a:buSzTx/>
                  <a:buFontTx/>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（三）</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元素周期表和元素周期律的应用</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利用元素周期律与元素周期表指导人类发现新元素</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并根据元素周期表预测新元素的原子结构和性质。</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元素周期表在生产中的应用见下图。</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635635" y="582295"/>
                <a:ext cx="10783570" cy="5598795"/>
              </a:xfrm>
              <a:prstGeom prst="rect">
                <a:avLst/>
              </a:prstGeom>
              <a:blipFill rotWithShape="1">
                <a:blip r:embed="rId1"/>
                <a:stretch>
                  <a:fillRect/>
                </a:stretch>
              </a:blipFill>
            </p:spPr>
            <p:txBody>
              <a:bodyPr/>
              <a:lstStyle/>
              <a:p>
                <a:r>
                  <a:rPr lang="zh-CN" altLang="en-US">
                    <a:noFill/>
                  </a:rPr>
                  <a:t> </a:t>
                </a:r>
              </a:p>
            </p:txBody>
          </p:sp>
        </mc:Fallback>
      </mc:AlternateContent>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pic>
        <p:nvPicPr>
          <p:cNvPr id="3" name="图片 2"/>
          <p:cNvPicPr>
            <a:picLocks noChangeAspect="1"/>
          </p:cNvPicPr>
          <p:nvPr/>
        </p:nvPicPr>
        <p:blipFill>
          <a:blip r:embed="rId2"/>
          <a:stretch>
            <a:fillRect/>
          </a:stretch>
        </p:blipFill>
        <p:spPr>
          <a:xfrm>
            <a:off x="6645910" y="3940175"/>
            <a:ext cx="3653790" cy="2726690"/>
          </a:xfrm>
          <a:prstGeom prst="rect">
            <a:avLst/>
          </a:prstGeom>
        </p:spPr>
      </p:pic>
    </p:spTree>
  </p:cSld>
  <p:clrMapOvr>
    <a:masterClrMapping/>
  </p:clrMapOvr>
  <p:transition spd="med">
    <p:pull/>
  </p:transition>
  <p:timing>
    <p:tnLst>
      <p:par>
        <p:cTn id="1" dur="indefinite" restart="never" nodeType="tmRoot"/>
      </p:par>
    </p:tnLst>
    <p:bldLst>
      <p:bldP spid="31"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3876675" cy="7724140"/>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rPr>
              <a:t>3</a:t>
            </a:r>
            <a:endPar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19785" y="2372995"/>
            <a:ext cx="10582910" cy="1198880"/>
          </a:xfrm>
          <a:prstGeom prst="rect">
            <a:avLst/>
          </a:prstGeom>
        </p:spPr>
        <p:txBody>
          <a:bodyPr wrap="square">
            <a:spAutoFit/>
          </a:bodyPr>
          <a:lstStyle/>
          <a:p>
            <a:pPr algn="ctr"/>
            <a:r>
              <a:rPr lang="zh-CN" altLang="en-US"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第三节</a:t>
            </a:r>
            <a:r>
              <a:rPr lang="en-US" altLang="zh-CN"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  </a:t>
            </a:r>
            <a:r>
              <a:rPr lang="zh-CN" altLang="en-US"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化学键</a:t>
            </a:r>
            <a:endParaRPr lang="zh-CN" altLang="en-US"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30"/>
          <p:cNvSpPr txBox="1"/>
          <p:nvPr/>
        </p:nvSpPr>
        <p:spPr>
          <a:xfrm>
            <a:off x="635635" y="582295"/>
            <a:ext cx="10747375" cy="475170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dirty="0">
                <a:solidFill>
                  <a:srgbClr val="E81818"/>
                </a:solidFill>
                <a:latin typeface="黑体" panose="02010609060101010101" charset="-122"/>
                <a:ea typeface="黑体" panose="02010609060101010101" charset="-122"/>
                <a:cs typeface="黑体" panose="02010609060101010101" charset="-122"/>
                <a:sym typeface="+mn-ea"/>
              </a:rPr>
              <a:t>一、离子键</a:t>
            </a:r>
            <a:endParaRPr lang="zh-CN" altLang="en-US" sz="2800" b="1" dirty="0">
              <a:solidFill>
                <a:srgbClr val="E81818"/>
              </a:solidFill>
              <a:latin typeface="黑体" panose="02010609060101010101" charset="-122"/>
              <a:ea typeface="黑体" panose="02010609060101010101" charset="-122"/>
              <a:cs typeface="黑体" panose="02010609060101010101" charset="-122"/>
            </a:endParaRPr>
          </a:p>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（一）离子键</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rPr>
              <a:t>定义</a:t>
            </a:r>
            <a:endParaRPr lang="zh-CN" altLang="en-US" sz="2800" b="1">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rPr>
              <a:t>带相反电荷离子之间的相互作用称为离子键。</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rPr>
              <a:t>2.成键粒子</a:t>
            </a:r>
            <a:endPar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离子键的成键粒子为阴、阳离子。</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rPr>
              <a:t>3.成键元素</a:t>
            </a:r>
            <a:endPar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离子键的成键元素一般是活泼的金属和活泼的非金属。</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Tree>
  </p:cSld>
  <p:clrMapOvr>
    <a:masterClrMapping/>
  </p:clrMapOvr>
  <p:transition spd="med">
    <p:pull/>
  </p:transition>
  <p:timing>
    <p:tnLst>
      <p:par>
        <p:cTn id="1" dur="indefinite" restart="never" nodeType="tmRoot"/>
      </p:par>
    </p:tnLst>
    <p:bldLst>
      <p:bldP spid="31"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custDataLst>
              <p:tags r:id="rId1"/>
            </p:custDataLst>
          </p:nvPr>
        </p:nvSpPr>
        <p:spPr>
          <a:xfrm>
            <a:off x="635635" y="753110"/>
            <a:ext cx="10899140" cy="380301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（二）离子化合物</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sym typeface="+mn-ea"/>
              </a:rPr>
              <a:t> 1.</a:t>
            </a:r>
            <a:r>
              <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sym typeface="+mn-ea"/>
              </a:rPr>
              <a:t>定义</a:t>
            </a:r>
            <a:endParaRPr lang="zh-CN" altLang="en-US" sz="2800" b="1">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由离子键构成的化合物称为离子化合物。</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r>
              <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rPr>
              <a:t> 2.常见类别</a:t>
            </a:r>
            <a:endPar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强碱：如</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NaOH</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KOH</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Ca(OH)</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等</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大多数盐：如</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NaCl</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K</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SO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4</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Na</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CO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等</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(3)</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金属氧化物：如</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CaO</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Na</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O</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Al</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O</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等</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custDataLst>
              <p:tags r:id="rId2"/>
            </p:custDataLst>
          </p:nvPr>
        </p:nvSpPr>
        <p:spPr>
          <a:xfrm>
            <a:off x="635635" y="4520565"/>
            <a:ext cx="10900410" cy="203644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（三）电子式</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rPr>
              <a:t> </a:t>
            </a: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rPr>
              <a:t>概念</a:t>
            </a:r>
            <a:endPar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在元素符号周围用</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或</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来表示原子的最外层电子</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价电子</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排布的式子</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1"/>
      <p:bldP spid="2" grpId="0"/>
      <p:bldP spid="2"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custDataLst>
              <p:tags r:id="rId1"/>
            </p:custDataLst>
          </p:nvPr>
        </p:nvGrpSpPr>
        <p:grpSpPr>
          <a:xfrm>
            <a:off x="7058660" y="582295"/>
            <a:ext cx="857885" cy="744220"/>
            <a:chOff x="7070753" y="3387873"/>
            <a:chExt cx="1692247" cy="1079500"/>
          </a:xfrm>
        </p:grpSpPr>
        <p:cxnSp>
          <p:nvCxnSpPr>
            <p:cNvPr id="14" name="直接连接符 13"/>
            <p:cNvCxnSpPr/>
            <p:nvPr>
              <p:custDataLst>
                <p:tags r:id="rId2"/>
              </p:custDataLst>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3"/>
              </p:custDataLst>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custDataLst>
              <p:tags r:id="rId4"/>
            </p:custDataLst>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custDataLst>
                <p:tags r:id="rId5"/>
              </p:custDataLst>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custDataLst>
              <p:tags r:id="rId6"/>
            </p:custDataLst>
          </p:nvPr>
        </p:nvSpPr>
        <p:spPr>
          <a:xfrm>
            <a:off x="635635" y="582295"/>
            <a:ext cx="10747375" cy="5855335"/>
          </a:xfrm>
          <a:prstGeom prst="rect">
            <a:avLst/>
          </a:prstGeom>
          <a:noFill/>
        </p:spPr>
        <p:txBody>
          <a:bodyPr wrap="square" rtlCol="0">
            <a:noAutofit/>
          </a:bodyPr>
          <a:p>
            <a:pPr indent="0" algn="just" fontAlgn="auto">
              <a:lnSpc>
                <a:spcPct val="130000"/>
              </a:lnSpc>
              <a:spcBef>
                <a:spcPts val="0"/>
              </a:spcBef>
              <a:spcAft>
                <a:spcPts val="0"/>
              </a:spcAft>
            </a:pPr>
            <a:r>
              <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sym typeface="+mn-ea"/>
              </a:rPr>
              <a:t>   2.</a:t>
            </a:r>
            <a:r>
              <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rPr>
              <a:t>粒子电子式的表示方法</a:t>
            </a:r>
            <a:endPar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由离子键构成的化合物称为离子化合物。</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buClrTx/>
              <a:buSzTx/>
              <a:buFontTx/>
            </a:pPr>
            <a:endPar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rPr>
              <a:t>3.</a:t>
            </a:r>
            <a:r>
              <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rPr>
              <a:t>用电子式表示离子化合物的形成过程</a:t>
            </a:r>
            <a:endPar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例如，</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NaCl</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的形成过程为</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7"/>
          <a:stretch>
            <a:fillRect/>
          </a:stretch>
        </p:blipFill>
        <p:spPr>
          <a:xfrm>
            <a:off x="1337945" y="1743075"/>
            <a:ext cx="8748395" cy="3162300"/>
          </a:xfrm>
          <a:prstGeom prst="rect">
            <a:avLst/>
          </a:prstGeom>
        </p:spPr>
      </p:pic>
      <p:pic>
        <p:nvPicPr>
          <p:cNvPr id="4" name="图片 3"/>
          <p:cNvPicPr>
            <a:picLocks noChangeAspect="1"/>
          </p:cNvPicPr>
          <p:nvPr/>
        </p:nvPicPr>
        <p:blipFill>
          <a:blip r:embed="rId8"/>
          <a:stretch>
            <a:fillRect/>
          </a:stretch>
        </p:blipFill>
        <p:spPr>
          <a:xfrm>
            <a:off x="4820285" y="5548630"/>
            <a:ext cx="3515360" cy="555625"/>
          </a:xfrm>
          <a:prstGeom prst="rect">
            <a:avLst/>
          </a:prstGeom>
        </p:spPr>
      </p:pic>
    </p:spTree>
  </p:cSld>
  <p:clrMapOvr>
    <a:masterClrMapping/>
  </p:clrMapOvr>
  <p:transition spd="med">
    <p:pull/>
  </p:transition>
  <p:timing>
    <p:tnLst>
      <p:par>
        <p:cTn id="1" dur="indefinite" restart="never" nodeType="tmRoot"/>
      </p:par>
    </p:tnLst>
    <p:bldLst>
      <p:bldP spid="31"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35635" y="1074420"/>
            <a:ext cx="10747375" cy="557974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（一）共价键</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rPr>
              <a:t>定义</a:t>
            </a:r>
            <a:endParaRPr lang="zh-CN" altLang="en-US" sz="2800" b="1">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rPr>
              <a:t>原子间通过共用电子对所形成的相互作用称为共价键。</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rPr>
              <a:t>2.成键粒子</a:t>
            </a:r>
            <a:endPar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共价键的成键粒子是原子。</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rPr>
              <a:t>3.成键元素</a:t>
            </a:r>
            <a:endPar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共价键的成键元素一般是同种的或不同种的非金属元素。</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rPr>
              <a:t>4.分类</a:t>
            </a:r>
            <a:endPar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非极性共价键简称非极性键：共用电子对不偏移的共价键。如</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Cl</a:t>
            </a:r>
            <a:r>
              <a:rPr lang="en-US" altLang="zh-CN" sz="2400" b="1" baseline="-25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极性共价键简称极性键：共用电子对偏移的共价键。如</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HCl</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854710" y="607060"/>
            <a:ext cx="5425440" cy="548005"/>
          </a:xfrm>
          <a:prstGeom prst="rect">
            <a:avLst/>
          </a:prstGeom>
          <a:noFill/>
        </p:spPr>
        <p:txBody>
          <a:bodyPr wrap="square" rtlCol="0">
            <a:noAutofit/>
          </a:bodyPr>
          <a:p>
            <a:r>
              <a:rPr lang="en-US" altLang="zh-CN" sz="2800" b="1" dirty="0">
                <a:solidFill>
                  <a:srgbClr val="E81818"/>
                </a:solidFill>
                <a:latin typeface="黑体" panose="02010609060101010101" charset="-122"/>
                <a:ea typeface="黑体" panose="02010609060101010101" charset="-122"/>
                <a:cs typeface="黑体" panose="02010609060101010101" charset="-122"/>
              </a:rPr>
              <a:t>  </a:t>
            </a:r>
            <a:r>
              <a:rPr lang="zh-CN" altLang="en-US" sz="2800" b="1" dirty="0">
                <a:solidFill>
                  <a:srgbClr val="E81818"/>
                </a:solidFill>
                <a:latin typeface="黑体" panose="02010609060101010101" charset="-122"/>
                <a:ea typeface="黑体" panose="02010609060101010101" charset="-122"/>
                <a:cs typeface="黑体" panose="02010609060101010101" charset="-122"/>
              </a:rPr>
              <a:t>二、共价键</a:t>
            </a:r>
            <a:endParaRPr lang="zh-CN" altLang="en-US" sz="28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bldLst>
      <p:bldP spid="31"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30"/>
          <p:cNvSpPr txBox="1"/>
          <p:nvPr>
            <p:custDataLst>
              <p:tags r:id="rId1"/>
            </p:custDataLst>
          </p:nvPr>
        </p:nvSpPr>
        <p:spPr>
          <a:xfrm>
            <a:off x="635635" y="626110"/>
            <a:ext cx="10883900" cy="2485390"/>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（二）</a:t>
            </a:r>
            <a:r>
              <a:rPr lang="zh-CN" altLang="en-US" sz="2800" b="1">
                <a:latin typeface="宋体" panose="02010600030101010101" pitchFamily="2" charset="-122"/>
                <a:ea typeface="宋体" panose="02010600030101010101" pitchFamily="2" charset="-122"/>
                <a:cs typeface="宋体" panose="02010600030101010101" pitchFamily="2" charset="-122"/>
              </a:rPr>
              <a:t>共价化合物</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以共用电子对形成分子的化合物。如</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H</a:t>
            </a:r>
            <a:r>
              <a:rPr lang="en-US" altLang="zh-CN" sz="2400" b="1" baseline="-25000">
                <a:latin typeface="宋体" panose="02010600030101010101" pitchFamily="2" charset="-122"/>
                <a:ea typeface="宋体" panose="02010600030101010101" pitchFamily="2" charset="-122"/>
                <a:cs typeface="宋体" panose="02010600030101010101" pitchFamily="2" charset="-122"/>
                <a:sym typeface="+mn-ea"/>
              </a:rPr>
              <a:t>2</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O</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CO</a:t>
            </a:r>
            <a:r>
              <a:rPr lang="en-US" altLang="zh-CN" sz="2400" b="1" baseline="-25000">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HCl</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等。</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pPr indent="0" algn="just" fontAlgn="auto">
              <a:lnSpc>
                <a:spcPct val="130000"/>
              </a:lnSpc>
              <a:spcBef>
                <a:spcPts val="0"/>
              </a:spcBef>
              <a:spcAft>
                <a:spcPts val="0"/>
              </a:spcAft>
              <a:buClrTx/>
              <a:buSzTx/>
              <a:buFontTx/>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（三）</a:t>
            </a:r>
            <a:r>
              <a:rPr lang="zh-CN" altLang="en-US" sz="2800" b="1">
                <a:latin typeface="宋体" panose="02010600030101010101" pitchFamily="2" charset="-122"/>
                <a:ea typeface="宋体" panose="02010600030101010101" pitchFamily="2" charset="-122"/>
                <a:cs typeface="宋体" panose="02010600030101010101" pitchFamily="2" charset="-122"/>
              </a:rPr>
              <a:t>结构式</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用短线</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表示分子中共用电子对的式子。</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 name="文本框 1"/>
          <p:cNvSpPr txBox="1"/>
          <p:nvPr>
            <p:custDataLst>
              <p:tags r:id="rId2"/>
            </p:custDataLst>
          </p:nvPr>
        </p:nvSpPr>
        <p:spPr>
          <a:xfrm>
            <a:off x="636270" y="2867025"/>
            <a:ext cx="10882630" cy="3529330"/>
          </a:xfrm>
          <a:prstGeom prst="rect">
            <a:avLst/>
          </a:prstGeom>
          <a:noFill/>
        </p:spPr>
        <p:txBody>
          <a:bodyPr wrap="square" rtlCol="0">
            <a:noAutofit/>
          </a:bodyPr>
          <a:p>
            <a:pPr algn="just">
              <a:lnSpc>
                <a:spcPct val="100000"/>
              </a:lnSpc>
              <a:spcBef>
                <a:spcPts val="0"/>
              </a:spcBef>
              <a:buClrTx/>
              <a:buSzTx/>
              <a:buFontTx/>
            </a:pPr>
            <a:r>
              <a:rPr lang="en-US" altLang="zh-CN" sz="2800" b="1" dirty="0">
                <a:solidFill>
                  <a:srgbClr val="E81818"/>
                </a:solidFill>
                <a:latin typeface="黑体" panose="02010609060101010101" charset="-122"/>
                <a:ea typeface="黑体" panose="02010609060101010101" charset="-122"/>
                <a:cs typeface="黑体" panose="02010609060101010101" charset="-122"/>
              </a:rPr>
              <a:t>  </a:t>
            </a:r>
            <a:r>
              <a:rPr lang="zh-CN" altLang="en-US" sz="2800" b="1" dirty="0">
                <a:solidFill>
                  <a:srgbClr val="E81818"/>
                </a:solidFill>
                <a:latin typeface="黑体" panose="02010609060101010101" charset="-122"/>
                <a:ea typeface="黑体" panose="02010609060101010101" charset="-122"/>
                <a:cs typeface="黑体" panose="02010609060101010101" charset="-122"/>
              </a:rPr>
              <a:t>三 、化学键与分子间作用力</a:t>
            </a:r>
            <a:endParaRPr lang="zh-CN" altLang="en-US" sz="2800" b="1" dirty="0">
              <a:solidFill>
                <a:srgbClr val="E81818"/>
              </a:solidFill>
              <a:latin typeface="黑体" panose="02010609060101010101" charset="-122"/>
              <a:ea typeface="黑体" panose="02010609060101010101" charset="-122"/>
              <a:cs typeface="黑体" panose="02010609060101010101" charset="-122"/>
            </a:endParaRPr>
          </a:p>
          <a:p>
            <a:pPr algn="just">
              <a:lnSpc>
                <a:spcPct val="100000"/>
              </a:lnSpc>
              <a:spcBef>
                <a:spcPts val="0"/>
              </a:spcBef>
              <a:buClrTx/>
              <a:buSzTx/>
              <a:buFontTx/>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zh-CN" sz="2800" b="1">
                <a:latin typeface="宋体" panose="02010600030101010101" pitchFamily="2" charset="-122"/>
                <a:ea typeface="宋体" panose="02010600030101010101" pitchFamily="2" charset="-122"/>
                <a:cs typeface="宋体" panose="02010600030101010101" pitchFamily="2" charset="-122"/>
              </a:rPr>
              <a:t>一）</a:t>
            </a:r>
            <a:r>
              <a:rPr lang="zh-CN" altLang="en-US" sz="2800" b="1">
                <a:latin typeface="宋体" panose="02010600030101010101" pitchFamily="2" charset="-122"/>
                <a:ea typeface="宋体" panose="02010600030101010101" pitchFamily="2" charset="-122"/>
                <a:cs typeface="宋体" panose="02010600030101010101" pitchFamily="2" charset="-122"/>
              </a:rPr>
              <a:t>化学键</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rPr>
              <a:t>概念</a:t>
            </a:r>
            <a:endPar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相邻的原子之间强烈的相互作用称为化学键。</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rPr>
              <a:t>2.分类</a:t>
            </a:r>
            <a:endPar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化学键分为离子键和共价键。</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1"/>
      <p:bldP spid="2" grpId="0"/>
      <p:bldP spid="2"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4052713" cy="7725192"/>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rPr>
              <a:t>1</a:t>
            </a:r>
            <a:endPar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19785" y="2372995"/>
            <a:ext cx="10582910" cy="2306955"/>
          </a:xfrm>
          <a:prstGeom prst="rect">
            <a:avLst/>
          </a:prstGeom>
        </p:spPr>
        <p:txBody>
          <a:bodyPr wrap="square">
            <a:spAutoFit/>
          </a:bodyPr>
          <a:lstStyle/>
          <a:p>
            <a:pPr algn="ctr"/>
            <a:r>
              <a:rPr lang="zh-CN" altLang="en-US"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第一节</a:t>
            </a:r>
            <a:endParaRPr lang="zh-CN" altLang="en-US"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a:p>
            <a:pPr algn="ctr"/>
            <a:r>
              <a:rPr lang="zh-CN" altLang="en-US"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原子结构与元素周期表</a:t>
            </a:r>
            <a:endParaRPr lang="zh-CN" altLang="en-US" sz="72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custDataLst>
              <p:tags r:id="rId1"/>
            </p:custDataLst>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custDataLst>
                <p:tags r:id="rId2"/>
              </p:custDataLst>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custDataLst>
              <p:tags r:id="rId3"/>
            </p:custDataLst>
          </p:nvPr>
        </p:nvSpPr>
        <p:spPr>
          <a:xfrm>
            <a:off x="635635" y="840740"/>
            <a:ext cx="10883900" cy="2180590"/>
          </a:xfrm>
          <a:prstGeom prst="rect">
            <a:avLst/>
          </a:prstGeom>
          <a:noFill/>
        </p:spPr>
        <p:txBody>
          <a:bodyPr wrap="square" rtlCol="0">
            <a:noAutofit/>
          </a:bodyPr>
          <a:p>
            <a:pPr indent="0" algn="just" fontAlgn="auto">
              <a:lnSpc>
                <a:spcPct val="130000"/>
              </a:lnSpc>
              <a:spcBef>
                <a:spcPts val="0"/>
              </a:spcBef>
              <a:spcAft>
                <a:spcPts val="0"/>
              </a:spcAft>
            </a:pPr>
            <a:r>
              <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sym typeface="+mn-ea"/>
              </a:rPr>
              <a:t>    3.</a:t>
            </a:r>
            <a:r>
              <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rPr>
              <a:t>化学反应的本质</a:t>
            </a:r>
            <a:endPar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(1)</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表象：反应物中的原子重新组合为产物分子。</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(2)</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本质：</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旧化学键的断裂和新化学键的形成。</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custDataLst>
              <p:tags r:id="rId4"/>
            </p:custDataLst>
          </p:nvPr>
        </p:nvSpPr>
        <p:spPr>
          <a:xfrm>
            <a:off x="784860" y="2400935"/>
            <a:ext cx="10734040" cy="3844290"/>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zh-CN" sz="2800" b="1">
                <a:latin typeface="宋体" panose="02010600030101010101" pitchFamily="2" charset="-122"/>
                <a:ea typeface="宋体" panose="02010600030101010101" pitchFamily="2" charset="-122"/>
                <a:cs typeface="宋体" panose="02010600030101010101" pitchFamily="2" charset="-122"/>
              </a:rPr>
              <a:t>二）</a:t>
            </a:r>
            <a:r>
              <a:rPr lang="zh-CN" altLang="en-US" sz="2800" b="1">
                <a:latin typeface="宋体" panose="02010600030101010101" pitchFamily="2" charset="-122"/>
                <a:ea typeface="宋体" panose="02010600030101010101" pitchFamily="2" charset="-122"/>
                <a:cs typeface="宋体" panose="02010600030101010101" pitchFamily="2" charset="-122"/>
              </a:rPr>
              <a:t>分子间作用力</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rPr>
              <a:t>定义</a:t>
            </a:r>
            <a:endPar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indent="528955" algn="l"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分子之间还存在一种把分子聚集在一起的作用力称为分子间作用力，最初称为范德华力。</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rPr>
              <a:t>2.分类</a:t>
            </a:r>
            <a:endPar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分子间作用力分为范德华力和氢键。其中范德华力比化学键弱得多；氢键不是化学键，</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比化学键弱，</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比范德华力强。</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1"/>
      <p:bldP spid="2" grpId="0"/>
      <p:bldP spid="2"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803253" y="43234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410373" y="568330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659765" y="942975"/>
            <a:ext cx="10972165" cy="521970"/>
          </a:xfrm>
          <a:prstGeom prst="rect">
            <a:avLst/>
          </a:prstGeom>
          <a:noFill/>
        </p:spPr>
        <p:txBody>
          <a:bodyPr wrap="square" rtlCol="0">
            <a:spAutoFit/>
          </a:bodyPr>
          <a:p>
            <a:pPr algn="ctr"/>
            <a:r>
              <a:rPr lang="en-US" altLang="zh-CN" sz="2800">
                <a:latin typeface="黑体" panose="02010609060101010101" charset="-122"/>
                <a:ea typeface="黑体" panose="02010609060101010101" charset="-122"/>
                <a:cs typeface="黑体" panose="02010609060101010101" charset="-122"/>
              </a:rPr>
              <a:t>2026 </a:t>
            </a:r>
            <a:r>
              <a:rPr lang="zh-CN" altLang="en-US" sz="2800">
                <a:latin typeface="黑体" panose="02010609060101010101" charset="-122"/>
                <a:ea typeface="黑体" panose="02010609060101010101" charset="-122"/>
                <a:cs typeface="黑体" panose="02010609060101010101" charset="-122"/>
              </a:rPr>
              <a:t>学考金典</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广西普通高中学业水平考试训练指导</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化学</a:t>
            </a:r>
            <a:r>
              <a:rPr lang="zh-CN" altLang="en-US" sz="2800">
                <a:latin typeface="黑体" panose="02010609060101010101" charset="-122"/>
                <a:ea typeface="黑体" panose="02010609060101010101" charset="-122"/>
                <a:cs typeface="黑体" panose="02010609060101010101" charset="-122"/>
              </a:rPr>
              <a:t>课件</a:t>
            </a:r>
            <a:endParaRPr lang="zh-CN" altLang="en-US" sz="2800">
              <a:latin typeface="黑体" panose="02010609060101010101" charset="-122"/>
              <a:ea typeface="黑体" panose="02010609060101010101" charset="-122"/>
              <a:cs typeface="黑体" panose="02010609060101010101" charset="-122"/>
            </a:endParaRPr>
          </a:p>
        </p:txBody>
      </p:sp>
      <p:pic>
        <p:nvPicPr>
          <p:cNvPr id="30" name="图片 29" descr="阴影"/>
          <p:cNvPicPr>
            <a:picLocks noChangeAspect="1"/>
          </p:cNvPicPr>
          <p:nvPr/>
        </p:nvPicPr>
        <p:blipFill>
          <a:blip r:embed="rId1"/>
          <a:stretch>
            <a:fillRect/>
          </a:stretch>
        </p:blipFill>
        <p:spPr>
          <a:xfrm>
            <a:off x="2466340" y="2287270"/>
            <a:ext cx="7280910" cy="3395980"/>
          </a:xfrm>
          <a:prstGeom prst="rect">
            <a:avLst/>
          </a:prstGeom>
        </p:spPr>
      </p:pic>
      <p:sp>
        <p:nvSpPr>
          <p:cNvPr id="9" name="矩形 8"/>
          <p:cNvSpPr/>
          <p:nvPr/>
        </p:nvSpPr>
        <p:spPr>
          <a:xfrm>
            <a:off x="3045460" y="2883535"/>
            <a:ext cx="6190615" cy="1568450"/>
          </a:xfrm>
          <a:prstGeom prst="rect">
            <a:avLst/>
          </a:prstGeom>
        </p:spPr>
        <p:txBody>
          <a:bodyPr wrap="square">
            <a:spAutoFit/>
          </a:bodyPr>
          <a:lstStyle/>
          <a:p>
            <a:pPr algn="dist"/>
            <a:r>
              <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本课结束</a:t>
            </a:r>
            <a:endPar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 name="矩形 5"/>
          <p:cNvSpPr/>
          <p:nvPr/>
        </p:nvSpPr>
        <p:spPr>
          <a:xfrm>
            <a:off x="1484630" y="1183005"/>
            <a:ext cx="9378950" cy="4817745"/>
          </a:xfrm>
          <a:custGeom>
            <a:avLst/>
            <a:gdLst>
              <a:gd name="connsiteX0" fmla="*/ 0 w 11753845"/>
              <a:gd name="connsiteY0" fmla="*/ 0 h 6381750"/>
              <a:gd name="connsiteX1" fmla="*/ 11753845 w 11753845"/>
              <a:gd name="connsiteY1" fmla="*/ 0 h 6381750"/>
              <a:gd name="connsiteX2" fmla="*/ 11753845 w 11753845"/>
              <a:gd name="connsiteY2" fmla="*/ 6381750 h 6381750"/>
              <a:gd name="connsiteX3" fmla="*/ 0 w 11753845"/>
              <a:gd name="connsiteY3" fmla="*/ 6381750 h 6381750"/>
              <a:gd name="connsiteX4" fmla="*/ 0 w 11753845"/>
              <a:gd name="connsiteY4" fmla="*/ 0 h 638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53845" h="6381750" fill="none" extrusionOk="0">
                <a:moveTo>
                  <a:pt x="0" y="0"/>
                </a:moveTo>
                <a:cubicBezTo>
                  <a:pt x="3183110" y="-104054"/>
                  <a:pt x="8258642" y="-119396"/>
                  <a:pt x="11753845" y="0"/>
                </a:cubicBezTo>
                <a:cubicBezTo>
                  <a:pt x="11725960" y="2662940"/>
                  <a:pt x="11587146" y="3497919"/>
                  <a:pt x="11753845" y="6381750"/>
                </a:cubicBezTo>
                <a:cubicBezTo>
                  <a:pt x="10179394" y="6524103"/>
                  <a:pt x="5192149" y="6412549"/>
                  <a:pt x="0" y="6381750"/>
                </a:cubicBezTo>
                <a:cubicBezTo>
                  <a:pt x="-79383" y="4311867"/>
                  <a:pt x="134796" y="2744656"/>
                  <a:pt x="0" y="0"/>
                </a:cubicBezTo>
                <a:close/>
              </a:path>
              <a:path w="11753845" h="6381750" stroke="0" extrusionOk="0">
                <a:moveTo>
                  <a:pt x="0" y="0"/>
                </a:moveTo>
                <a:cubicBezTo>
                  <a:pt x="2957728" y="132734"/>
                  <a:pt x="7515203" y="-84803"/>
                  <a:pt x="11753845" y="0"/>
                </a:cubicBezTo>
                <a:cubicBezTo>
                  <a:pt x="11585469" y="1605334"/>
                  <a:pt x="11788918" y="5258562"/>
                  <a:pt x="11753845" y="6381750"/>
                </a:cubicBezTo>
                <a:cubicBezTo>
                  <a:pt x="10174487" y="6442052"/>
                  <a:pt x="2921945" y="6236068"/>
                  <a:pt x="0" y="6381750"/>
                </a:cubicBezTo>
                <a:cubicBezTo>
                  <a:pt x="-80667" y="3260684"/>
                  <a:pt x="-56701" y="3069181"/>
                  <a:pt x="0" y="0"/>
                </a:cubicBezTo>
                <a:close/>
              </a:path>
            </a:pathLst>
          </a:custGeom>
          <a:solidFill>
            <a:srgbClr val="F4C57A"/>
          </a:solidFill>
          <a:ln w="28575">
            <a:solidFill>
              <a:srgbClr val="8878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4C57A"/>
              </a:solidFill>
            </a:endParaRPr>
          </a:p>
        </p:txBody>
      </p:sp>
      <p:sp>
        <p:nvSpPr>
          <p:cNvPr id="3" name="文本框 2"/>
          <p:cNvSpPr txBox="1"/>
          <p:nvPr/>
        </p:nvSpPr>
        <p:spPr>
          <a:xfrm>
            <a:off x="5048250" y="1583055"/>
            <a:ext cx="2126615" cy="645160"/>
          </a:xfrm>
          <a:prstGeom prst="rect">
            <a:avLst/>
          </a:prstGeom>
          <a:noFill/>
        </p:spPr>
        <p:txBody>
          <a:bodyPr wrap="square" rtlCol="0">
            <a:spAutoFit/>
          </a:bodyPr>
          <a:p>
            <a:pPr algn="l"/>
            <a:r>
              <a:rPr lang="zh-CN" altLang="en-US" sz="3600" b="1">
                <a:sym typeface="+mn-ea"/>
              </a:rPr>
              <a:t>版权声明</a:t>
            </a:r>
            <a:endParaRPr lang="zh-CN" altLang="en-US" sz="3600" b="1">
              <a:solidFill>
                <a:srgbClr val="0091DC"/>
              </a:solidFill>
              <a:sym typeface="+mn-ea"/>
            </a:endParaRPr>
          </a:p>
        </p:txBody>
      </p:sp>
      <p:pic>
        <p:nvPicPr>
          <p:cNvPr id="36" name="图片 35"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r="37631" b="54817"/>
          <a:stretch>
            <a:fillRect/>
          </a:stretch>
        </p:blipFill>
        <p:spPr>
          <a:xfrm rot="20311036">
            <a:off x="708660" y="118110"/>
            <a:ext cx="2614295" cy="2038350"/>
          </a:xfrm>
          <a:custGeom>
            <a:avLst/>
            <a:gdLst>
              <a:gd name="connsiteX0" fmla="*/ 197951 w 2213875"/>
              <a:gd name="connsiteY0" fmla="*/ 0 h 1603841"/>
              <a:gd name="connsiteX1" fmla="*/ 2213875 w 2213875"/>
              <a:gd name="connsiteY1" fmla="*/ 352860 h 1603841"/>
              <a:gd name="connsiteX2" fmla="*/ 1994909 w 2213875"/>
              <a:gd name="connsiteY2" fmla="*/ 1603841 h 1603841"/>
              <a:gd name="connsiteX3" fmla="*/ 0 w 2213875"/>
              <a:gd name="connsiteY3" fmla="*/ 1254660 h 1603841"/>
              <a:gd name="connsiteX4" fmla="*/ 0 w 2213875"/>
              <a:gd name="connsiteY4" fmla="*/ 0 h 160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3875" h="1603841">
                <a:moveTo>
                  <a:pt x="197951" y="0"/>
                </a:moveTo>
                <a:lnTo>
                  <a:pt x="2213875" y="352860"/>
                </a:lnTo>
                <a:lnTo>
                  <a:pt x="1994909" y="1603841"/>
                </a:lnTo>
                <a:lnTo>
                  <a:pt x="0" y="1254660"/>
                </a:lnTo>
                <a:lnTo>
                  <a:pt x="0" y="0"/>
                </a:lnTo>
                <a:close/>
              </a:path>
            </a:pathLst>
          </a:custGeom>
        </p:spPr>
      </p:pic>
      <p:pic>
        <p:nvPicPr>
          <p:cNvPr id="38" name="图片 37"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l="22218" t="45795"/>
          <a:stretch>
            <a:fillRect/>
          </a:stretch>
        </p:blipFill>
        <p:spPr>
          <a:xfrm rot="273568">
            <a:off x="8487158" y="4904369"/>
            <a:ext cx="3161167" cy="2202946"/>
          </a:xfrm>
          <a:custGeom>
            <a:avLst/>
            <a:gdLst>
              <a:gd name="connsiteX0" fmla="*/ 0 w 2761006"/>
              <a:gd name="connsiteY0" fmla="*/ 467642 h 1924083"/>
              <a:gd name="connsiteX1" fmla="*/ 2761006 w 2761006"/>
              <a:gd name="connsiteY1" fmla="*/ 0 h 1924083"/>
              <a:gd name="connsiteX2" fmla="*/ 2761006 w 2761006"/>
              <a:gd name="connsiteY2" fmla="*/ 1700275 h 1924083"/>
              <a:gd name="connsiteX3" fmla="*/ 1439627 w 2761006"/>
              <a:gd name="connsiteY3" fmla="*/ 1924083 h 1924083"/>
              <a:gd name="connsiteX4" fmla="*/ 246683 w 2761006"/>
              <a:gd name="connsiteY4" fmla="*/ 1924083 h 192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1006" h="1924083">
                <a:moveTo>
                  <a:pt x="0" y="467642"/>
                </a:moveTo>
                <a:lnTo>
                  <a:pt x="2761006" y="0"/>
                </a:lnTo>
                <a:lnTo>
                  <a:pt x="2761006" y="1700275"/>
                </a:lnTo>
                <a:lnTo>
                  <a:pt x="1439627" y="1924083"/>
                </a:lnTo>
                <a:lnTo>
                  <a:pt x="246683" y="1924083"/>
                </a:lnTo>
                <a:close/>
              </a:path>
            </a:pathLst>
          </a:custGeom>
        </p:spPr>
      </p:pic>
      <p:sp>
        <p:nvSpPr>
          <p:cNvPr id="41" name="文本框 40"/>
          <p:cNvSpPr txBox="1"/>
          <p:nvPr/>
        </p:nvSpPr>
        <p:spPr>
          <a:xfrm>
            <a:off x="1834515" y="2503170"/>
            <a:ext cx="8552815" cy="2993390"/>
          </a:xfrm>
          <a:prstGeom prst="rect">
            <a:avLst/>
          </a:prstGeom>
          <a:noFill/>
        </p:spPr>
        <p:txBody>
          <a:bodyPr wrap="square" rtlCol="0">
            <a:noAutofit/>
          </a:bodyPr>
          <a:p>
            <a:pPr algn="just">
              <a:lnSpc>
                <a:spcPct val="1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本课件仅限于教师教学使用，课件的所有权和著作权归广西接班人教育科技有限公司所有。</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0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任何单位或者个人未</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经书面许可，不得出于商业性目的复制、转载、摘编、改编或以其他方式使用产品封面设计、版式设计、内文内容、商业标识等。任何人不得以非法形式销售或者传播，违者必究。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65480" y="1235710"/>
            <a:ext cx="10869930" cy="5036820"/>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（一）构成</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endPar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endPar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endPar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algn="just" fontAlgn="auto">
              <a:lnSpc>
                <a:spcPct val="130000"/>
              </a:lnSpc>
              <a:spcBef>
                <a:spcPts val="0"/>
              </a:spcBef>
              <a:spcAft>
                <a:spcPts val="0"/>
              </a:spcAft>
              <a:buClrTx/>
              <a:buSzTx/>
              <a:buFontTx/>
            </a:pP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（二）质量数</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rPr>
              <a:t> 1.</a:t>
            </a:r>
            <a:r>
              <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rPr>
              <a:t>概念</a:t>
            </a:r>
            <a:endPar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质子和中子的相对质量都近似为</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，如果忽略电子的质量，将原子核内所有质子和中子的相对质量取近似整数值相加，</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所得的数值称为质量数。</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784860" y="487045"/>
            <a:ext cx="10749915" cy="548005"/>
          </a:xfrm>
          <a:prstGeom prst="rect">
            <a:avLst/>
          </a:prstGeom>
          <a:noFill/>
        </p:spPr>
        <p:txBody>
          <a:bodyPr wrap="square" rtlCol="0">
            <a:noAutofit/>
          </a:bodyPr>
          <a:p>
            <a:r>
              <a:rPr lang="en-US" altLang="zh-CN" sz="2800" b="1" dirty="0">
                <a:solidFill>
                  <a:srgbClr val="E81818"/>
                </a:solidFill>
                <a:latin typeface="黑体" panose="02010609060101010101" charset="-122"/>
                <a:ea typeface="黑体" panose="02010609060101010101" charset="-122"/>
                <a:cs typeface="黑体" panose="02010609060101010101" charset="-122"/>
              </a:rPr>
              <a:t>   </a:t>
            </a:r>
            <a:r>
              <a:rPr lang="zh-CN" altLang="en-US" sz="2800" b="1" dirty="0">
                <a:solidFill>
                  <a:srgbClr val="E81818"/>
                </a:solidFill>
                <a:latin typeface="黑体" panose="02010609060101010101" charset="-122"/>
                <a:ea typeface="黑体" panose="02010609060101010101" charset="-122"/>
                <a:cs typeface="黑体" panose="02010609060101010101" charset="-122"/>
              </a:rPr>
              <a:t>一、原子的构成</a:t>
            </a:r>
            <a:endParaRPr lang="zh-CN" altLang="en-US" sz="2800" b="1" dirty="0">
              <a:solidFill>
                <a:srgbClr val="E81818"/>
              </a:solidFill>
              <a:latin typeface="黑体" panose="02010609060101010101" charset="-122"/>
              <a:ea typeface="黑体" panose="02010609060101010101" charset="-122"/>
              <a:cs typeface="黑体" panose="02010609060101010101" charset="-122"/>
            </a:endParaRPr>
          </a:p>
        </p:txBody>
      </p:sp>
      <p:pic>
        <p:nvPicPr>
          <p:cNvPr id="2" name="图片 1"/>
          <p:cNvPicPr>
            <a:picLocks noChangeAspect="1"/>
          </p:cNvPicPr>
          <p:nvPr/>
        </p:nvPicPr>
        <p:blipFill>
          <a:blip r:embed="rId1"/>
          <a:stretch>
            <a:fillRect/>
          </a:stretch>
        </p:blipFill>
        <p:spPr>
          <a:xfrm>
            <a:off x="1447800" y="1938655"/>
            <a:ext cx="7558405" cy="1359535"/>
          </a:xfrm>
          <a:prstGeom prst="rect">
            <a:avLst/>
          </a:prstGeom>
        </p:spPr>
      </p:pic>
    </p:spTree>
  </p:cSld>
  <p:clrMapOvr>
    <a:masterClrMapping/>
  </p:clrMapOvr>
  <p:transition spd="med">
    <p:pull/>
  </p:transition>
  <p:timing>
    <p:tnLst>
      <p:par>
        <p:cTn id="1" dur="indefinite" restart="never" nodeType="tmRoot"/>
      </p:par>
    </p:tnLst>
    <p:bldLst>
      <p:bldP spid="31"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5495" y="435610"/>
            <a:ext cx="10733405" cy="2336165"/>
          </a:xfrm>
          <a:prstGeom prst="rect">
            <a:avLst/>
          </a:prstGeom>
          <a:noFill/>
        </p:spPr>
        <p:txBody>
          <a:bodyPr wrap="square" rtlCol="0">
            <a:noAutofit/>
          </a:bodyPr>
          <a:p>
            <a:pPr indent="0" algn="just" fontAlgn="auto">
              <a:lnSpc>
                <a:spcPct val="130000"/>
              </a:lnSpc>
              <a:spcBef>
                <a:spcPts val="0"/>
              </a:spcBef>
              <a:spcAft>
                <a:spcPts val="0"/>
              </a:spcAft>
            </a:pP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（二）质量数</a:t>
            </a:r>
            <a:endPar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rPr>
              <a:t>关系</a:t>
            </a:r>
            <a:endPar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质量数</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质子数</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(Z)+</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中子数</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(N)</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rPr>
              <a:t>3.</a:t>
            </a:r>
            <a:r>
              <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rPr>
              <a:t>原子结构模型的演变</a:t>
            </a:r>
            <a:endPar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l" fontAlgn="auto">
              <a:lnSpc>
                <a:spcPct val="130000"/>
              </a:lnSpc>
              <a:spcBef>
                <a:spcPts val="0"/>
              </a:spcBef>
              <a:spcAft>
                <a:spcPts val="0"/>
              </a:spcAft>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4735195" y="2723515"/>
            <a:ext cx="4882515" cy="3967480"/>
          </a:xfrm>
          <a:prstGeom prst="rect">
            <a:avLst/>
          </a:prstGeom>
        </p:spPr>
      </p:pic>
    </p:spTree>
  </p:cSld>
  <p:clrMapOvr>
    <a:masterClrMapping/>
  </p:clrMapOvr>
  <p:transition spd="med">
    <p:pull/>
  </p:transition>
  <p:timing>
    <p:tnLst>
      <p:par>
        <p:cTn id="1" dur="indefinite" restart="never" nodeType="tmRoot"/>
      </p:par>
    </p:tnLst>
    <p:bldLst>
      <p:bldP spid="31"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94690" y="752475"/>
            <a:ext cx="10824210" cy="3220720"/>
          </a:xfrm>
          <a:prstGeom prst="rect">
            <a:avLst/>
          </a:prstGeom>
          <a:noFill/>
        </p:spPr>
        <p:txBody>
          <a:bodyPr wrap="square" rtlCol="0">
            <a:noAutofit/>
          </a:bodyPr>
          <a:p>
            <a:pPr indent="0" algn="just" fontAlgn="auto">
              <a:lnSpc>
                <a:spcPct val="130000"/>
              </a:lnSpc>
              <a:spcBef>
                <a:spcPts val="0"/>
              </a:spcBef>
              <a:spcAft>
                <a:spcPts val="0"/>
              </a:spcAft>
            </a:pP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（三）原子的核外电子排布</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rPr>
              <a:t> 1.</a:t>
            </a:r>
            <a:r>
              <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rPr>
              <a:t>电子层</a:t>
            </a:r>
            <a:endPar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概念。</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在含有多个电子的原子里，电子分别在能量不同的区域内运动。我们把不同的区域简化为不连续的壳层，</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也称为电子层。</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不同电子层的表示及能量关系。</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l" fontAlgn="auto">
              <a:lnSpc>
                <a:spcPct val="130000"/>
              </a:lnSpc>
              <a:spcBef>
                <a:spcPts val="0"/>
              </a:spcBef>
              <a:spcAft>
                <a:spcPts val="0"/>
              </a:spcAft>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1350645" y="3913505"/>
            <a:ext cx="10184765" cy="1889125"/>
          </a:xfrm>
          <a:prstGeom prst="rect">
            <a:avLst/>
          </a:prstGeom>
        </p:spPr>
      </p:pic>
    </p:spTree>
  </p:cSld>
  <p:clrMapOvr>
    <a:masterClrMapping/>
  </p:clrMapOvr>
  <p:transition spd="med">
    <p:pull/>
  </p:transition>
  <p:timing>
    <p:tnLst>
      <p:par>
        <p:cTn id="1" dur="indefinite" restart="never" nodeType="tmRoot"/>
      </p:par>
    </p:tnLst>
    <p:bldLst>
      <p:bldP spid="31"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85165" y="753745"/>
            <a:ext cx="10833100" cy="5264150"/>
          </a:xfrm>
          <a:prstGeom prst="rect">
            <a:avLst/>
          </a:prstGeom>
          <a:noFill/>
        </p:spPr>
        <p:txBody>
          <a:bodyPr wrap="square" rtlCol="0">
            <a:noAutofit/>
          </a:bodyPr>
          <a:p>
            <a:pPr indent="0" algn="just" fontAlgn="auto">
              <a:lnSpc>
                <a:spcPct val="130000"/>
              </a:lnSpc>
              <a:spcBef>
                <a:spcPts val="0"/>
              </a:spcBef>
              <a:spcAft>
                <a:spcPts val="0"/>
              </a:spcAft>
            </a:pPr>
            <a:r>
              <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rPr>
              <a:t>    1.</a:t>
            </a:r>
            <a:r>
              <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rPr>
              <a:t>电子分层排布</a:t>
            </a:r>
            <a:endPar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indent="528955" algn="l"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能量最低原理。</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l"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核外电子总是优先排布在能量最低的电子层里，然后由里往外排布在能量逐步升高的电子层里，</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即按</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K</a:t>
            </a: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L</a:t>
            </a: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M</a:t>
            </a: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N……</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顺序排列。</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l"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电子层最多容纳的电子数。</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l" fontAlgn="auto">
              <a:lnSpc>
                <a:spcPct val="130000"/>
              </a:lnSpc>
              <a:spcBef>
                <a:spcPts val="0"/>
              </a:spcBef>
              <a:spcAft>
                <a:spcPts val="0"/>
              </a:spcAft>
            </a:pP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①</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第</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n</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层最多容纳</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2n</a:t>
            </a:r>
            <a:r>
              <a:rPr lang="en-US" altLang="zh-CN" sz="2400" baseline="30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个电子。如</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K</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L</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M</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N</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层最多容纳电子数分别为</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8</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18</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32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l" fontAlgn="auto">
              <a:lnSpc>
                <a:spcPct val="130000"/>
              </a:lnSpc>
              <a:spcBef>
                <a:spcPts val="0"/>
              </a:spcBef>
              <a:spcAft>
                <a:spcPts val="0"/>
              </a:spcAft>
            </a:pP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②</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最外层电子数目最多不能超过</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8</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个</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(K</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层为最外层时不能超过</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个</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l" fontAlgn="auto">
              <a:lnSpc>
                <a:spcPct val="130000"/>
              </a:lnSpc>
              <a:spcBef>
                <a:spcPts val="0"/>
              </a:spcBef>
              <a:spcAft>
                <a:spcPts val="0"/>
              </a:spcAft>
            </a:pPr>
            <a:r>
              <a:rPr lang="en-US"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③</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次外层最多能容纳的电子数不超过</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18</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个。</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bldLst>
      <p:bldP spid="31"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pic>
        <p:nvPicPr>
          <p:cNvPr id="2" name="图片 1"/>
          <p:cNvPicPr>
            <a:picLocks noChangeAspect="1"/>
          </p:cNvPicPr>
          <p:nvPr/>
        </p:nvPicPr>
        <p:blipFill>
          <a:blip r:embed="rId1"/>
          <a:stretch>
            <a:fillRect/>
          </a:stretch>
        </p:blipFill>
        <p:spPr>
          <a:xfrm>
            <a:off x="4568190" y="1706245"/>
            <a:ext cx="5054600" cy="3150235"/>
          </a:xfrm>
          <a:prstGeom prst="rect">
            <a:avLst/>
          </a:prstGeom>
        </p:spPr>
      </p:pic>
      <p:sp>
        <p:nvSpPr>
          <p:cNvPr id="31" name="文本框 30"/>
          <p:cNvSpPr txBox="1"/>
          <p:nvPr/>
        </p:nvSpPr>
        <p:spPr>
          <a:xfrm>
            <a:off x="784860" y="316230"/>
            <a:ext cx="10607675" cy="6211570"/>
          </a:xfrm>
          <a:prstGeom prst="rect">
            <a:avLst/>
          </a:prstGeom>
          <a:noFill/>
        </p:spPr>
        <p:txBody>
          <a:bodyPr wrap="square" rtlCol="0">
            <a:noAutofit/>
          </a:bodyPr>
          <a:p>
            <a:pPr indent="0" algn="just" fontAlgn="auto">
              <a:lnSpc>
                <a:spcPct val="130000"/>
              </a:lnSpc>
              <a:spcBef>
                <a:spcPts val="0"/>
              </a:spcBef>
              <a:spcAft>
                <a:spcPts val="0"/>
              </a:spcAft>
            </a:pPr>
            <a:r>
              <a:rPr lang="en-US" altLang="zh-CN" sz="2800" b="1" dirty="0">
                <a:solidFill>
                  <a:srgbClr val="E81818"/>
                </a:solidFill>
                <a:latin typeface="黑体" panose="02010609060101010101" charset="-122"/>
                <a:ea typeface="黑体" panose="02010609060101010101" charset="-122"/>
                <a:cs typeface="黑体" panose="02010609060101010101" charset="-122"/>
                <a:sym typeface="+mn-ea"/>
              </a:rPr>
              <a:t>   </a:t>
            </a:r>
            <a:r>
              <a:rPr lang="zh-CN" altLang="en-US" sz="2800" b="1" dirty="0">
                <a:solidFill>
                  <a:srgbClr val="E81818"/>
                </a:solidFill>
                <a:latin typeface="黑体" panose="02010609060101010101" charset="-122"/>
                <a:ea typeface="黑体" panose="02010609060101010101" charset="-122"/>
                <a:cs typeface="黑体" panose="02010609060101010101" charset="-122"/>
                <a:sym typeface="+mn-ea"/>
              </a:rPr>
              <a:t>二、元素周期表</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（一）元素周期表的出现与演变</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（二）原子序数</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rPr>
              <a:t>含义</a:t>
            </a:r>
            <a:endPar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按照元素在元素周期表中的顺序给元素编号。</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buClrTx/>
              <a:buSzTx/>
              <a:buFontTx/>
            </a:pPr>
            <a:r>
              <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rPr>
              <a:t>2.原子序数与元素的原子结构之间存在的关系</a:t>
            </a:r>
            <a:endPar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原子序数</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核电荷数</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质子数</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核外电子数。</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bldLst>
      <p:bldP spid="31"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795655"/>
            <a:ext cx="10518140" cy="5639435"/>
          </a:xfrm>
          <a:prstGeom prst="rect">
            <a:avLst/>
          </a:prstGeom>
          <a:noFill/>
        </p:spPr>
        <p:txBody>
          <a:bodyPr wrap="square" rtlCol="0">
            <a:noAutofit/>
          </a:bodyPr>
          <a:p>
            <a:pPr indent="0" algn="just" fontAlgn="auto">
              <a:lnSpc>
                <a:spcPct val="130000"/>
              </a:lnSpc>
              <a:spcBef>
                <a:spcPts val="0"/>
              </a:spcBef>
              <a:spcAft>
                <a:spcPts val="0"/>
              </a:spcAft>
            </a:pPr>
            <a:r>
              <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rPr>
              <a:t>   3.</a:t>
            </a:r>
            <a:r>
              <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rPr>
              <a:t>元素周期表的结构</a:t>
            </a:r>
            <a:endParaRPr lang="zh-CN" altLang="en-US" sz="2800">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indent="528955" algn="l"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编排原则。</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l" fontAlgn="auto">
              <a:lnSpc>
                <a:spcPct val="130000"/>
              </a:lnSpc>
              <a:spcBef>
                <a:spcPts val="0"/>
              </a:spcBef>
              <a:spcAft>
                <a:spcPts val="0"/>
              </a:spcAft>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l" fontAlgn="auto">
              <a:lnSpc>
                <a:spcPct val="130000"/>
              </a:lnSpc>
              <a:spcBef>
                <a:spcPts val="0"/>
              </a:spcBef>
              <a:spcAft>
                <a:spcPts val="0"/>
              </a:spcAft>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l" fontAlgn="auto">
              <a:lnSpc>
                <a:spcPct val="130000"/>
              </a:lnSpc>
              <a:spcBef>
                <a:spcPts val="0"/>
              </a:spcBef>
              <a:spcAft>
                <a:spcPts val="0"/>
              </a:spcAft>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l" fontAlgn="auto">
              <a:lnSpc>
                <a:spcPct val="130000"/>
              </a:lnSpc>
              <a:spcBef>
                <a:spcPts val="0"/>
              </a:spcBef>
              <a:spcAft>
                <a:spcPts val="0"/>
              </a:spcAft>
            </a:pPr>
            <a:endPar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l" fontAlgn="auto">
              <a:lnSpc>
                <a:spcPct val="130000"/>
              </a:lnSpc>
              <a:spcBef>
                <a:spcPts val="0"/>
              </a:spcBef>
              <a:spcAft>
                <a:spcPts val="0"/>
              </a:spcAft>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元素周期表中周期的结构。</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528955" algn="l" fontAlgn="auto">
              <a:lnSpc>
                <a:spcPct val="130000"/>
              </a:lnSpc>
              <a:spcBef>
                <a:spcPts val="0"/>
              </a:spcBef>
              <a:spcAft>
                <a:spcPts val="0"/>
              </a:spcAft>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477010" y="1984375"/>
            <a:ext cx="6288405" cy="1755775"/>
          </a:xfrm>
          <a:prstGeom prst="rect">
            <a:avLst/>
          </a:prstGeom>
        </p:spPr>
      </p:pic>
      <p:pic>
        <p:nvPicPr>
          <p:cNvPr id="3" name="图片 2"/>
          <p:cNvPicPr>
            <a:picLocks noChangeAspect="1"/>
          </p:cNvPicPr>
          <p:nvPr/>
        </p:nvPicPr>
        <p:blipFill>
          <a:blip r:embed="rId2"/>
          <a:stretch>
            <a:fillRect/>
          </a:stretch>
        </p:blipFill>
        <p:spPr>
          <a:xfrm>
            <a:off x="1477010" y="4525010"/>
            <a:ext cx="5581650" cy="1555750"/>
          </a:xfrm>
          <a:prstGeom prst="rect">
            <a:avLst/>
          </a:prstGeom>
        </p:spPr>
      </p:pic>
    </p:spTree>
  </p:cSld>
  <p:clrMapOvr>
    <a:masterClrMapping/>
  </p:clrMapOvr>
  <p:transition spd="med">
    <p:pull/>
  </p:transition>
  <p:timing>
    <p:tnLst>
      <p:par>
        <p:cTn id="1" dur="indefinite" restart="never" nodeType="tmRoot"/>
      </p:par>
    </p:tnLst>
    <p:bldLst>
      <p:bldP spid="31" grpId="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DIAGRAM_VIRTUALLY_FRAME" val="{&quot;height&quot;:485.1,&quot;left&quot;:50,&quot;top&quot;:45.85,&quot;width&quot;:846.3}"/>
</p:tagLst>
</file>

<file path=ppt/tags/tag64.xml><?xml version="1.0" encoding="utf-8"?>
<p:tagLst xmlns:p="http://schemas.openxmlformats.org/presentationml/2006/main">
  <p:tag name="KSO_WM_DIAGRAM_VIRTUALLY_FRAME" val="{&quot;height&quot;:485.1,&quot;left&quot;:50,&quot;top&quot;:45.85,&quot;width&quot;:846.3}"/>
</p:tagLst>
</file>

<file path=ppt/tags/tag65.xml><?xml version="1.0" encoding="utf-8"?>
<p:tagLst xmlns:p="http://schemas.openxmlformats.org/presentationml/2006/main">
  <p:tag name="KSO_WM_DIAGRAM_VIRTUALLY_FRAME" val="{&quot;height&quot;:662.4793132648193,&quot;left&quot;:50,&quot;top&quot;:45.85,&quot;width&quot;:1118.1545036266768}"/>
</p:tagLst>
</file>

<file path=ppt/tags/tag66.xml><?xml version="1.0" encoding="utf-8"?>
<p:tagLst xmlns:p="http://schemas.openxmlformats.org/presentationml/2006/main">
  <p:tag name="KSO_WM_DIAGRAM_VIRTUALLY_FRAME" val="{&quot;height&quot;:662.4793132648193,&quot;left&quot;:50,&quot;top&quot;:45.85,&quot;width&quot;:1118.1545036266768}"/>
</p:tagLst>
</file>

<file path=ppt/tags/tag67.xml><?xml version="1.0" encoding="utf-8"?>
<p:tagLst xmlns:p="http://schemas.openxmlformats.org/presentationml/2006/main">
  <p:tag name="KSO_WM_DIAGRAM_VIRTUALLY_FRAME" val="{&quot;height&quot;:662.4793132648193,&quot;left&quot;:50,&quot;top&quot;:45.85,&quot;width&quot;:1118.1545036266768}"/>
</p:tagLst>
</file>

<file path=ppt/tags/tag68.xml><?xml version="1.0" encoding="utf-8"?>
<p:tagLst xmlns:p="http://schemas.openxmlformats.org/presentationml/2006/main">
  <p:tag name="KSO_WM_DIAGRAM_VIRTUALLY_FRAME" val="{&quot;height&quot;:662.4793132648193,&quot;left&quot;:50,&quot;top&quot;:45.85,&quot;width&quot;:1118.1545036266768}"/>
</p:tagLst>
</file>

<file path=ppt/tags/tag69.xml><?xml version="1.0" encoding="utf-8"?>
<p:tagLst xmlns:p="http://schemas.openxmlformats.org/presentationml/2006/main">
  <p:tag name="KSO_WM_DIAGRAM_VIRTUALLY_FRAME" val="{&quot;height&quot;:662.4793132648193,&quot;left&quot;:50,&quot;top&quot;:45.85,&quot;width&quot;:1118.1545036266768}"/>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662.4793132648193,&quot;left&quot;:50,&quot;top&quot;:45.85,&quot;width&quot;:1118.1545036266768}"/>
</p:tagLst>
</file>

<file path=ppt/tags/tag71.xml><?xml version="1.0" encoding="utf-8"?>
<p:tagLst xmlns:p="http://schemas.openxmlformats.org/presentationml/2006/main">
  <p:tag name="KSO_WM_DIAGRAM_VIRTUALLY_FRAME" val="{&quot;height&quot;:485.1,&quot;left&quot;:50,&quot;top&quot;:45.85,&quot;width&quot;:846.3}"/>
</p:tagLst>
</file>

<file path=ppt/tags/tag72.xml><?xml version="1.0" encoding="utf-8"?>
<p:tagLst xmlns:p="http://schemas.openxmlformats.org/presentationml/2006/main">
  <p:tag name="KSO_WM_DIAGRAM_VIRTUALLY_FRAME" val="{&quot;height&quot;:485.1,&quot;left&quot;:50,&quot;top&quot;:45.85,&quot;width&quot;:846.3}"/>
</p:tagLst>
</file>

<file path=ppt/tags/tag73.xml><?xml version="1.0" encoding="utf-8"?>
<p:tagLst xmlns:p="http://schemas.openxmlformats.org/presentationml/2006/main">
  <p:tag name="KSO_WM_DIAGRAM_VIRTUALLY_FRAME" val="{&quot;height&quot;:662.4793132648193,&quot;left&quot;:50,&quot;top&quot;:45.85,&quot;width&quot;:1118.1545036266768}"/>
</p:tagLst>
</file>

<file path=ppt/tags/tag74.xml><?xml version="1.0" encoding="utf-8"?>
<p:tagLst xmlns:p="http://schemas.openxmlformats.org/presentationml/2006/main">
  <p:tag name="KSO_WM_DIAGRAM_VIRTUALLY_FRAME" val="{&quot;height&quot;:662.4793132648193,&quot;left&quot;:50,&quot;top&quot;:45.85,&quot;width&quot;:1118.1545036266768}"/>
</p:tagLst>
</file>

<file path=ppt/tags/tag75.xml><?xml version="1.0" encoding="utf-8"?>
<p:tagLst xmlns:p="http://schemas.openxmlformats.org/presentationml/2006/main">
  <p:tag name="KSO_WM_DIAGRAM_VIRTUALLY_FRAME" val="{&quot;height&quot;:662.4793132648193,&quot;left&quot;:50,&quot;top&quot;:45.85,&quot;width&quot;:1118.1545036266768}"/>
</p:tagLst>
</file>

<file path=ppt/tags/tag76.xml><?xml version="1.0" encoding="utf-8"?>
<p:tagLst xmlns:p="http://schemas.openxmlformats.org/presentationml/2006/main">
  <p:tag name="KSO_WM_DIAGRAM_VIRTUALLY_FRAME" val="{&quot;height&quot;:485.1,&quot;left&quot;:50,&quot;top&quot;:45.85,&quot;width&quot;:846.3}"/>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3642</Words>
  <Application>WPS 演示</Application>
  <PresentationFormat>宽屏</PresentationFormat>
  <Paragraphs>269</Paragraphs>
  <Slides>32</Slides>
  <Notes>4</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32</vt:i4>
      </vt:variant>
    </vt:vector>
  </HeadingPairs>
  <TitlesOfParts>
    <vt:vector size="43" baseType="lpstr">
      <vt:lpstr>Arial</vt:lpstr>
      <vt:lpstr>宋体</vt:lpstr>
      <vt:lpstr>Wingdings</vt:lpstr>
      <vt:lpstr>Wingdings</vt:lpstr>
      <vt:lpstr>微软雅黑</vt:lpstr>
      <vt:lpstr>方正粗黑宋简体</vt:lpstr>
      <vt:lpstr>黑体</vt:lpstr>
      <vt:lpstr>Arial Unicode MS</vt:lpstr>
      <vt:lpstr>Calibri</vt:lpstr>
      <vt:lpstr>Cambria Math</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WPS_1758008074</cp:lastModifiedBy>
  <cp:revision>160</cp:revision>
  <dcterms:created xsi:type="dcterms:W3CDTF">2019-06-19T02:08:00Z</dcterms:created>
  <dcterms:modified xsi:type="dcterms:W3CDTF">2026-03-18T02:24:31Z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2052-12.1.0.25225</vt:lpwstr>
  </property>
  <property fmtid="{D5CDD505-2E9C-101B-9397-08002B2CF9AE}" pid="3" name="ICV">
    <vt:lpwstr>9CA0972BB2E84FBE8F00E731F27EFDF6_11</vt:lpwstr>
  </property>
</Properties>
</file>